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900" r:id="rId1"/>
  </p:sldMasterIdLst>
  <p:notesMasterIdLst>
    <p:notesMasterId r:id="rId20"/>
  </p:notesMasterIdLst>
  <p:handoutMasterIdLst>
    <p:handoutMasterId r:id="rId21"/>
  </p:handoutMasterIdLst>
  <p:sldIdLst>
    <p:sldId id="296" r:id="rId2"/>
    <p:sldId id="304" r:id="rId3"/>
    <p:sldId id="259" r:id="rId4"/>
    <p:sldId id="286" r:id="rId5"/>
    <p:sldId id="282" r:id="rId6"/>
    <p:sldId id="283" r:id="rId7"/>
    <p:sldId id="284" r:id="rId8"/>
    <p:sldId id="260" r:id="rId9"/>
    <p:sldId id="306" r:id="rId10"/>
    <p:sldId id="307" r:id="rId11"/>
    <p:sldId id="287" r:id="rId12"/>
    <p:sldId id="308" r:id="rId13"/>
    <p:sldId id="309" r:id="rId14"/>
    <p:sldId id="310" r:id="rId15"/>
    <p:sldId id="312" r:id="rId16"/>
    <p:sldId id="280" r:id="rId17"/>
    <p:sldId id="313" r:id="rId18"/>
    <p:sldId id="314" r:id="rId19"/>
  </p:sldIdLst>
  <p:sldSz cx="9144000" cy="6858000" type="screen4x3"/>
  <p:notesSz cx="6807200" cy="9906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7DDA3-82D6-4212-A1C7-2C76B532ABA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5838" y="9408981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ED520-C440-41DA-A4BE-150AC71AB90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2935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3F5C4-F1A2-404A-8E01-C89111C4E390}" type="datetimeFigureOut">
              <a:rPr lang="it-IT" smtClean="0"/>
              <a:pPr/>
              <a:t>18/01/2016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1038" y="4705350"/>
            <a:ext cx="5445125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6038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B6ACE-27F5-41E2-B8CA-1AF2AAC4D8B2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8049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050327-8BF7-4C80-85F3-94B4F97793B4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olo isosce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465FA11-6CDC-4D9C-B1C7-0FBDDD1FDBA5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2FD67-7EDD-4AE1-8476-48427A5BD9FD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C2BA7-DD13-4B3A-A71C-7B1CD6DE0AE7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E003AF6-F933-4EC7-BF02-E17691997093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olo rettango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olo isosce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A3F54CE-5274-40F8-AFBE-8DE16036C9AD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1" name="Connettore 1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  <p:sndAc>
      <p:stSnd>
        <p:snd r:embed="rId1" name="suction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1370448-5F16-41ED-B945-24C984E217F2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64AA7A6-128F-4B65-A3F1-62B140AEBDE8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  <p:sndAc>
      <p:stSnd>
        <p:snd r:embed="rId1" name="suction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B769-7DB4-4CBB-A3B7-5C53A5402F1C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3B0BA93-0084-471E-B10D-31DECC2EE801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1" name="suction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ACA08F2-5456-47AA-9D59-2E070DC80A86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  <p:sndAc>
      <p:stSnd>
        <p:snd r:embed="rId1" name="suction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7EF260C-A3B1-4DE9-91FA-01EDAF8CBFDD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  <p:sndAc>
      <p:stSnd>
        <p:snd r:embed="rId1" name="suction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olo rettango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B8E5D3F-7F8B-4931-A00B-E15F9219EB0E}" type="datetime1">
              <a:rPr lang="it-IT" smtClean="0"/>
              <a:pPr/>
              <a:t>18/01/2016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ransition spd="slow">
    <p:fade thruBlk="1"/>
    <p:sndAc>
      <p:stSnd>
        <p:snd r:embed="rId13" name="suction.wav"/>
      </p:stSnd>
    </p:sndAc>
  </p:transition>
  <p:hf hd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11560" y="3284984"/>
            <a:ext cx="7051552" cy="1500198"/>
          </a:xfrm>
        </p:spPr>
        <p:txBody>
          <a:bodyPr/>
          <a:lstStyle/>
          <a:p>
            <a:endParaRPr lang="it-IT" b="1" dirty="0" smtClean="0"/>
          </a:p>
          <a:p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07240A-31A1-4D79-B269-A5D63F9C6CF4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1" name="Segnaposto data 5"/>
          <p:cNvSpPr txBox="1">
            <a:spLocks/>
          </p:cNvSpPr>
          <p:nvPr/>
        </p:nvSpPr>
        <p:spPr>
          <a:xfrm>
            <a:off x="1357290" y="6207147"/>
            <a:ext cx="5791200" cy="365125"/>
          </a:xfrm>
          <a:prstGeom prst="rect">
            <a:avLst/>
          </a:prstGeom>
        </p:spPr>
        <p:txBody>
          <a:bodyPr vert="horz" tIns="0" bIns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4" cstate="print"/>
          <a:srcRect l="5294" t="4630" r="13529" b="14351"/>
          <a:stretch>
            <a:fillRect/>
          </a:stretch>
        </p:blipFill>
        <p:spPr bwMode="auto">
          <a:xfrm>
            <a:off x="1500166" y="785794"/>
            <a:ext cx="3286148" cy="250033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7" name="Rettangolo 16"/>
          <p:cNvSpPr/>
          <p:nvPr/>
        </p:nvSpPr>
        <p:spPr>
          <a:xfrm>
            <a:off x="0" y="3786190"/>
            <a:ext cx="9144000" cy="1785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it-IT" sz="5400" b="1" spc="150" dirty="0" smtClean="0">
                <a:ln w="11430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Settore Benessere </a:t>
            </a:r>
          </a:p>
          <a:p>
            <a:pPr algn="ctr"/>
            <a:r>
              <a:rPr lang="it-IT" sz="2800" b="1" i="1" spc="150" dirty="0">
                <a:ln w="11430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MATERIALE DI CONSULTAZIONE </a:t>
            </a:r>
          </a:p>
          <a:p>
            <a:pPr algn="ctr"/>
            <a:r>
              <a:rPr lang="it-IT" sz="2800" b="1" i="1" spc="150" dirty="0">
                <a:ln w="11430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PREPARARSI AI TEST MOTIVAZIONALI </a:t>
            </a:r>
          </a:p>
        </p:txBody>
      </p:sp>
    </p:spTree>
  </p:cSld>
  <p:clrMapOvr>
    <a:masterClrMapping/>
  </p:clrMapOvr>
  <p:transition spd="slow">
    <p:fade thruBlk="1"/>
    <p:sndAc>
      <p:stSnd>
        <p:snd r:embed="rId3" name="suction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trazione 3"/>
          <p:cNvSpPr/>
          <p:nvPr/>
        </p:nvSpPr>
        <p:spPr>
          <a:xfrm>
            <a:off x="1547664" y="1700808"/>
            <a:ext cx="5184576" cy="4824536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>
            <a:normAutofit fontScale="90000"/>
          </a:bodyPr>
          <a:lstStyle/>
          <a:p>
            <a:r>
              <a:rPr lang="it-IT" sz="36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La struttura del percorso:   sbocchi formativi e titoli </a:t>
            </a:r>
            <a:endParaRPr lang="it-IT" sz="36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616624"/>
          </a:xfrm>
        </p:spPr>
        <p:txBody>
          <a:bodyPr>
            <a:normAutofit lnSpcReduction="10000"/>
          </a:bodyPr>
          <a:lstStyle/>
          <a:p>
            <a:pPr marL="64008" indent="0">
              <a:buNone/>
            </a:pPr>
            <a:endParaRPr lang="it-IT" dirty="0" smtClean="0"/>
          </a:p>
          <a:p>
            <a:pPr marL="64008" indent="0" algn="ctr">
              <a:buNone/>
            </a:pPr>
            <a:r>
              <a:rPr lang="it-IT" sz="36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Percorsi </a:t>
            </a:r>
            <a:r>
              <a:rPr lang="it-IT" sz="3600" b="1" dirty="0">
                <a:solidFill>
                  <a:srgbClr val="FFFF00"/>
                </a:solidFill>
                <a:latin typeface="Agency FB" panose="020B0503020202020204" pitchFamily="34" charset="0"/>
              </a:rPr>
              <a:t>di aggiornamento e </a:t>
            </a:r>
            <a:r>
              <a:rPr lang="it-IT" sz="36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specializzazione</a:t>
            </a:r>
          </a:p>
          <a:p>
            <a:pPr marL="64008" indent="0" algn="ctr">
              <a:buNone/>
            </a:pPr>
            <a:r>
              <a:rPr lang="it-IT" sz="36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regionali e/o privati  </a:t>
            </a:r>
          </a:p>
          <a:p>
            <a:pPr marL="64008" indent="0">
              <a:buNone/>
            </a:pPr>
            <a:endParaRPr lang="it-IT" sz="3600" b="1" dirty="0">
              <a:solidFill>
                <a:srgbClr val="FFFF00"/>
              </a:solidFill>
              <a:latin typeface="Agency FB" panose="020B0503020202020204" pitchFamily="34" charset="0"/>
            </a:endParaRPr>
          </a:p>
          <a:p>
            <a:pPr marL="64008" indent="0">
              <a:buNone/>
            </a:pPr>
            <a:r>
              <a:rPr lang="it-IT" sz="36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			= Abilitazione  = Imprenditore  </a:t>
            </a:r>
            <a:endParaRPr lang="it-IT" sz="3600" b="1" dirty="0">
              <a:solidFill>
                <a:srgbClr val="FFFF00"/>
              </a:solidFill>
              <a:latin typeface="Agency FB" panose="020B0503020202020204" pitchFamily="34" charset="0"/>
            </a:endParaRPr>
          </a:p>
          <a:p>
            <a:pPr marL="64008" indent="0">
              <a:buNone/>
            </a:pPr>
            <a:r>
              <a:rPr lang="it-IT" sz="36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	Quarto </a:t>
            </a:r>
            <a:r>
              <a:rPr lang="it-IT" sz="3600" b="1" dirty="0">
                <a:solidFill>
                  <a:srgbClr val="FFFF00"/>
                </a:solidFill>
                <a:latin typeface="Agency FB" panose="020B0503020202020204" pitchFamily="34" charset="0"/>
              </a:rPr>
              <a:t>anno </a:t>
            </a:r>
            <a:endParaRPr lang="it-IT" sz="3600" b="1" dirty="0" smtClean="0">
              <a:solidFill>
                <a:srgbClr val="FFFF00"/>
              </a:solidFill>
              <a:latin typeface="Agency FB" panose="020B0503020202020204" pitchFamily="34" charset="0"/>
            </a:endParaRPr>
          </a:p>
          <a:p>
            <a:pPr marL="64008" indent="0">
              <a:buNone/>
            </a:pPr>
            <a:r>
              <a:rPr lang="it-IT" sz="3600" b="1" dirty="0">
                <a:solidFill>
                  <a:srgbClr val="FFFF00"/>
                </a:solidFill>
                <a:latin typeface="Agency FB" panose="020B0503020202020204" pitchFamily="34" charset="0"/>
              </a:rPr>
              <a:t>	</a:t>
            </a:r>
            <a:r>
              <a:rPr lang="it-IT" sz="36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		= Diploma di tecnico  = Responsabile  </a:t>
            </a:r>
            <a:endParaRPr lang="it-IT" sz="3600" b="1" dirty="0">
              <a:solidFill>
                <a:srgbClr val="FFFF00"/>
              </a:solidFill>
              <a:latin typeface="Agency FB" panose="020B0503020202020204" pitchFamily="34" charset="0"/>
            </a:endParaRPr>
          </a:p>
          <a:p>
            <a:pPr marL="64008" indent="0">
              <a:buNone/>
            </a:pPr>
            <a:endParaRPr lang="it-IT" dirty="0" smtClean="0"/>
          </a:p>
          <a:p>
            <a:pPr marL="64008" indent="0" algn="ctr">
              <a:buNone/>
            </a:pPr>
            <a:r>
              <a:rPr lang="it-IT" sz="3600" b="1" dirty="0" smtClean="0">
                <a:solidFill>
                  <a:srgbClr val="FFFF00"/>
                </a:solidFill>
                <a:latin typeface="Agency FB" panose="020B0503020202020204" pitchFamily="34" charset="0"/>
              </a:rPr>
              <a:t>Triennio   = Qualifica  =  Operatore = Dipendente </a:t>
            </a:r>
            <a:endParaRPr lang="it-IT" sz="3600" b="1" dirty="0">
              <a:solidFill>
                <a:srgbClr val="FFFF00"/>
              </a:solidFill>
              <a:latin typeface="Agency FB" panose="020B0503020202020204" pitchFamily="34" charset="0"/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4522971"/>
      </p:ext>
    </p:extLst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2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7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7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7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7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97210"/>
          </a:xfrm>
        </p:spPr>
        <p:txBody>
          <a:bodyPr anchor="t">
            <a:noAutofit/>
          </a:bodyPr>
          <a:lstStyle/>
          <a:p>
            <a:r>
              <a:rPr lang="it-IT" sz="2800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Cosa non deve essere sottovalutato dai  genitori e dai ragazzi   </a:t>
            </a:r>
            <a:endParaRPr lang="it-IT" sz="2800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23528" y="764704"/>
            <a:ext cx="4248472" cy="5904656"/>
          </a:xfrm>
        </p:spPr>
        <p:txBody>
          <a:bodyPr>
            <a:normAutofit fontScale="40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it-IT" sz="4500" dirty="0" smtClean="0">
                <a:latin typeface="Agency FB" panose="020B0503020202020204" pitchFamily="34" charset="0"/>
              </a:rPr>
              <a:t>non sottovalutare il percorso</a:t>
            </a:r>
          </a:p>
          <a:p>
            <a:pPr>
              <a:buFont typeface="Wingdings" pitchFamily="2" charset="2"/>
              <a:buChar char="§"/>
            </a:pPr>
            <a:endParaRPr lang="it-IT" sz="4500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it-IT" sz="4500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it-IT" sz="4500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sz="4500" i="1" dirty="0" smtClean="0">
                <a:latin typeface="Agency FB" panose="020B0503020202020204" pitchFamily="34" charset="0"/>
              </a:rPr>
              <a:t>se conoscete qualche professionista del settore  provate a fare domande sulla professione  per non sottovalutare gli elementi critici </a:t>
            </a:r>
            <a:endParaRPr lang="it-IT" sz="4500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it-IT" sz="4500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sz="4500" i="1" dirty="0" smtClean="0">
                <a:latin typeface="Agency FB" panose="020B0503020202020204" pitchFamily="34" charset="0"/>
              </a:rPr>
              <a:t>non sottovalutare il valore dei compiti perché insegnano a: </a:t>
            </a:r>
          </a:p>
          <a:p>
            <a:pPr>
              <a:buFont typeface="Wingdings" pitchFamily="2" charset="2"/>
              <a:buChar char="Ø"/>
            </a:pPr>
            <a:r>
              <a:rPr lang="it-IT" sz="4500" i="1" dirty="0" smtClean="0">
                <a:latin typeface="Agency FB" panose="020B0503020202020204" pitchFamily="34" charset="0"/>
              </a:rPr>
              <a:t>seguire istruzioni</a:t>
            </a:r>
          </a:p>
          <a:p>
            <a:pPr>
              <a:buFont typeface="Wingdings" pitchFamily="2" charset="2"/>
              <a:buChar char="Ø"/>
            </a:pPr>
            <a:r>
              <a:rPr lang="it-IT" sz="4500" i="1" dirty="0" smtClean="0">
                <a:latin typeface="Agency FB" panose="020B0503020202020204" pitchFamily="34" charset="0"/>
              </a:rPr>
              <a:t>lavorare autonomamente</a:t>
            </a:r>
          </a:p>
          <a:p>
            <a:pPr>
              <a:buFont typeface="Wingdings" pitchFamily="2" charset="2"/>
              <a:buChar char="Ø"/>
            </a:pPr>
            <a:r>
              <a:rPr lang="it-IT" sz="4500" i="1" dirty="0" smtClean="0">
                <a:latin typeface="Agency FB" panose="020B0503020202020204" pitchFamily="34" charset="0"/>
              </a:rPr>
              <a:t>gestire il proprio tempo</a:t>
            </a:r>
          </a:p>
          <a:p>
            <a:pPr>
              <a:buFont typeface="Wingdings" pitchFamily="2" charset="2"/>
              <a:buChar char="Ø"/>
            </a:pPr>
            <a:r>
              <a:rPr lang="it-IT" sz="4500" i="1" dirty="0" smtClean="0">
                <a:latin typeface="Agency FB" panose="020B0503020202020204" pitchFamily="34" charset="0"/>
              </a:rPr>
              <a:t>selezionare e utilizzare strategie</a:t>
            </a:r>
          </a:p>
          <a:p>
            <a:pPr>
              <a:buFont typeface="Wingdings" pitchFamily="2" charset="2"/>
              <a:buChar char="Ø"/>
            </a:pPr>
            <a:r>
              <a:rPr lang="it-IT" sz="4500" i="1" dirty="0" smtClean="0">
                <a:latin typeface="Agency FB" panose="020B0503020202020204" pitchFamily="34" charset="0"/>
              </a:rPr>
              <a:t>controllare il proprio lavoro</a:t>
            </a:r>
          </a:p>
          <a:p>
            <a:pPr>
              <a:buFont typeface="Wingdings" pitchFamily="2" charset="2"/>
              <a:buChar char="Ø"/>
            </a:pPr>
            <a:r>
              <a:rPr lang="it-IT" sz="4500" i="1" dirty="0" smtClean="0">
                <a:latin typeface="Agency FB" panose="020B0503020202020204" pitchFamily="34" charset="0"/>
              </a:rPr>
              <a:t>essere responsabili</a:t>
            </a:r>
            <a:endParaRPr lang="it-IT" sz="4500" dirty="0" smtClean="0">
              <a:latin typeface="Agency FB" panose="020B0503020202020204" pitchFamily="34" charset="0"/>
            </a:endParaRPr>
          </a:p>
          <a:p>
            <a:pPr>
              <a:buNone/>
            </a:pPr>
            <a:endParaRPr lang="it-IT" sz="4500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sz="4500" i="1" dirty="0" smtClean="0">
                <a:latin typeface="Agency FB" panose="020B0503020202020204" pitchFamily="34" charset="0"/>
              </a:rPr>
              <a:t>non sottovalutare la presenza di lezioni n aula e in laboratorio </a:t>
            </a:r>
          </a:p>
          <a:p>
            <a:endParaRPr lang="it-IT" sz="4000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32040" y="692696"/>
            <a:ext cx="4017640" cy="597666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it-IT" sz="1800" dirty="0" smtClean="0">
                <a:latin typeface="Agency FB" panose="020B0503020202020204" pitchFamily="34" charset="0"/>
              </a:rPr>
              <a:t>viene richiesto impegno a scuola e studio a casa</a:t>
            </a:r>
          </a:p>
          <a:p>
            <a:pPr>
              <a:buFont typeface="Wingdings" pitchFamily="2" charset="2"/>
              <a:buChar char="§"/>
            </a:pPr>
            <a:endParaRPr lang="it-IT" sz="1800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sz="1800" dirty="0" smtClean="0">
                <a:latin typeface="Agency FB" panose="020B0503020202020204" pitchFamily="34" charset="0"/>
              </a:rPr>
              <a:t>parlare con persone che svolgono la professione da più anni permette di avere informazioni aggiuntive e punti di vista diversi </a:t>
            </a:r>
          </a:p>
          <a:p>
            <a:pPr>
              <a:buFont typeface="Wingdings" pitchFamily="2" charset="2"/>
              <a:buChar char="§"/>
            </a:pPr>
            <a:r>
              <a:rPr lang="it-IT" sz="1800" dirty="0" smtClean="0">
                <a:latin typeface="Agency FB" panose="020B0503020202020204" pitchFamily="34" charset="0"/>
              </a:rPr>
              <a:t>quando vengono assegnati i compiti/consegne  devono essere eseguiti</a:t>
            </a:r>
            <a:endParaRPr lang="it-IT" sz="1800" u="sng" dirty="0" smtClean="0">
              <a:latin typeface="Agency FB" panose="020B0503020202020204" pitchFamily="34" charset="0"/>
            </a:endParaRPr>
          </a:p>
          <a:p>
            <a:pPr marL="447675" indent="-3175">
              <a:buNone/>
            </a:pPr>
            <a:r>
              <a:rPr lang="it-IT" sz="1800" i="1" dirty="0" smtClean="0">
                <a:latin typeface="Agency FB" panose="020B0503020202020204" pitchFamily="34" charset="0"/>
              </a:rPr>
              <a:t>( essere attenti  in classe serve ma non è sufficiente )</a:t>
            </a:r>
          </a:p>
          <a:p>
            <a:pPr>
              <a:buNone/>
            </a:pPr>
            <a:endParaRPr lang="it-IT" sz="1800" u="sng" dirty="0" smtClean="0">
              <a:latin typeface="Agency FB" panose="020B0503020202020204" pitchFamily="34" charset="0"/>
            </a:endParaRPr>
          </a:p>
          <a:p>
            <a:pPr>
              <a:buNone/>
            </a:pPr>
            <a:r>
              <a:rPr lang="it-IT" sz="1800" u="sng" dirty="0" smtClean="0">
                <a:latin typeface="Agency FB" panose="020B0503020202020204" pitchFamily="34" charset="0"/>
              </a:rPr>
              <a:t> </a:t>
            </a:r>
          </a:p>
          <a:p>
            <a:pPr>
              <a:buNone/>
            </a:pPr>
            <a:endParaRPr lang="it-IT" sz="1800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sz="1800" dirty="0" smtClean="0">
                <a:latin typeface="Agency FB" panose="020B0503020202020204" pitchFamily="34" charset="0"/>
              </a:rPr>
              <a:t>le attività diversificate richiedono la preparazione quotidiana del materiale per il giorno successivo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Gli sbocchi lavorativi </a:t>
            </a:r>
            <a:endParaRPr lang="it-IT" sz="36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616624"/>
          </a:xfrm>
        </p:spPr>
        <p:txBody>
          <a:bodyPr>
            <a:normAutofit/>
          </a:bodyPr>
          <a:lstStyle/>
          <a:p>
            <a:pPr marL="64008" indent="0" algn="ctr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Operatore</a:t>
            </a:r>
          </a:p>
          <a:p>
            <a:pPr marL="64008" indent="0" algn="ctr">
              <a:buNone/>
            </a:pPr>
            <a:endParaRPr lang="it-IT" sz="3600" b="1" dirty="0">
              <a:latin typeface="Agency FB" panose="020B0503020202020204" pitchFamily="34" charset="0"/>
            </a:endParaRPr>
          </a:p>
          <a:p>
            <a:pPr marL="64008" indent="0" algn="ctr">
              <a:buNone/>
            </a:pPr>
            <a:endParaRPr lang="it-IT" sz="3600" b="1" dirty="0" smtClean="0">
              <a:latin typeface="Agency FB" panose="020B0503020202020204" pitchFamily="34" charset="0"/>
            </a:endParaRPr>
          </a:p>
          <a:p>
            <a:pPr marL="64008" indent="0" algn="ctr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dipendente in  aziende di acconciatura/estetica</a:t>
            </a:r>
          </a:p>
          <a:p>
            <a:pPr marL="64008" indent="0" algn="ctr">
              <a:buNone/>
            </a:pPr>
            <a:endParaRPr lang="it-IT" sz="3600" b="1" dirty="0" smtClean="0">
              <a:latin typeface="Agency FB" panose="020B0503020202020204" pitchFamily="34" charset="0"/>
            </a:endParaRPr>
          </a:p>
          <a:p>
            <a:pPr marL="64008" indent="0" algn="ctr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dipendente in aziende che producono/commercializzano  prodotti di acconciatura/estetica  </a:t>
            </a:r>
            <a:endParaRPr lang="it-IT" sz="3600" b="1" dirty="0">
              <a:latin typeface="Agency FB" panose="020B0503020202020204" pitchFamily="34" charset="0"/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4" name="Freccia a destra con strisce 3"/>
          <p:cNvSpPr/>
          <p:nvPr/>
        </p:nvSpPr>
        <p:spPr>
          <a:xfrm rot="5400000">
            <a:off x="3995936" y="1808820"/>
            <a:ext cx="1152128" cy="93610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9538434"/>
      </p:ext>
    </p:extLst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Gli sbocchi lavorativi </a:t>
            </a:r>
            <a:endParaRPr lang="it-IT" sz="36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616624"/>
          </a:xfrm>
        </p:spPr>
        <p:txBody>
          <a:bodyPr>
            <a:normAutofit lnSpcReduction="10000"/>
          </a:bodyPr>
          <a:lstStyle/>
          <a:p>
            <a:pPr marL="64008" indent="0" algn="ctr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Tecnico Diplomato</a:t>
            </a:r>
          </a:p>
          <a:p>
            <a:pPr marL="64008" indent="0" algn="ctr">
              <a:buNone/>
            </a:pPr>
            <a:endParaRPr lang="it-IT" sz="3600" b="1" dirty="0">
              <a:latin typeface="Agency FB" panose="020B0503020202020204" pitchFamily="34" charset="0"/>
            </a:endParaRPr>
          </a:p>
          <a:p>
            <a:pPr marL="64008" indent="0" algn="ctr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 </a:t>
            </a:r>
          </a:p>
          <a:p>
            <a:pPr marL="64008" indent="0" algn="ctr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responsabile in aziende di acconciatura/estetica  </a:t>
            </a:r>
          </a:p>
          <a:p>
            <a:pPr marL="64008" indent="0" algn="ctr">
              <a:buNone/>
            </a:pPr>
            <a:endParaRPr lang="it-IT" sz="3600" b="1" dirty="0" smtClean="0">
              <a:latin typeface="Agency FB" panose="020B0503020202020204" pitchFamily="34" charset="0"/>
            </a:endParaRPr>
          </a:p>
          <a:p>
            <a:pPr marL="64008" indent="0" algn="ctr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dipendente in  aziende di acconciatura/estetica come</a:t>
            </a:r>
          </a:p>
          <a:p>
            <a:pPr marL="64008" indent="0">
              <a:buNone/>
            </a:pPr>
            <a:endParaRPr lang="it-IT" sz="3600" b="1" dirty="0" smtClean="0">
              <a:latin typeface="Agency FB" panose="020B0503020202020204" pitchFamily="34" charset="0"/>
            </a:endParaRPr>
          </a:p>
          <a:p>
            <a:pPr marL="64008" indent="0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dipendente in aziende che commercializzano prodotti di acconciatura/estetica  </a:t>
            </a:r>
            <a:endParaRPr lang="it-IT" sz="3600" b="1" dirty="0">
              <a:latin typeface="Agency FB" panose="020B0503020202020204" pitchFamily="34" charset="0"/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6" name="Freccia a destra con strisce 5"/>
          <p:cNvSpPr/>
          <p:nvPr/>
        </p:nvSpPr>
        <p:spPr>
          <a:xfrm rot="5400000">
            <a:off x="3995936" y="1808820"/>
            <a:ext cx="1152128" cy="93610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1022174"/>
      </p:ext>
    </p:extLst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7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7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7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Gli sbocchi lavorativi </a:t>
            </a:r>
            <a:endParaRPr lang="it-IT" sz="36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616624"/>
          </a:xfrm>
        </p:spPr>
        <p:txBody>
          <a:bodyPr>
            <a:normAutofit/>
          </a:bodyPr>
          <a:lstStyle/>
          <a:p>
            <a:pPr marL="64008" indent="0" algn="ctr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Abilitato</a:t>
            </a:r>
          </a:p>
          <a:p>
            <a:pPr marL="64008" indent="0" algn="ctr">
              <a:buNone/>
            </a:pPr>
            <a:endParaRPr lang="it-IT" sz="3600" b="1" dirty="0" smtClean="0">
              <a:latin typeface="Agency FB" panose="020B0503020202020204" pitchFamily="34" charset="0"/>
            </a:endParaRPr>
          </a:p>
          <a:p>
            <a:pPr marL="64008" indent="0">
              <a:buNone/>
            </a:pPr>
            <a:endParaRPr lang="it-IT" sz="3600" b="1" dirty="0" smtClean="0">
              <a:latin typeface="Agency FB" panose="020B0503020202020204" pitchFamily="34" charset="0"/>
            </a:endParaRPr>
          </a:p>
          <a:p>
            <a:pPr marL="64008" indent="0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Titolare di </a:t>
            </a:r>
            <a:r>
              <a:rPr lang="it-IT" sz="3600" b="1" dirty="0">
                <a:latin typeface="Agency FB" panose="020B0503020202020204" pitchFamily="34" charset="0"/>
              </a:rPr>
              <a:t>aziende di acconciatura/estetica </a:t>
            </a:r>
            <a:endParaRPr lang="it-IT" sz="3600" b="1" dirty="0" smtClean="0">
              <a:latin typeface="Agency FB" panose="020B0503020202020204" pitchFamily="34" charset="0"/>
            </a:endParaRPr>
          </a:p>
          <a:p>
            <a:pPr marL="64008" indent="0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Responsabile in aziende di acconciatura/estetica  </a:t>
            </a:r>
          </a:p>
          <a:p>
            <a:pPr marL="64008" indent="0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Dipendente in  aziende di acconciatura/estetica</a:t>
            </a:r>
          </a:p>
          <a:p>
            <a:pPr marL="64008" indent="0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Dipendente in aziende che producono prodotti </a:t>
            </a:r>
          </a:p>
          <a:p>
            <a:pPr marL="64008" indent="0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per il settore acconciatura/estetica  </a:t>
            </a:r>
            <a:endParaRPr lang="it-IT" sz="3600" b="1" dirty="0">
              <a:latin typeface="Agency FB" panose="020B0503020202020204" pitchFamily="34" charset="0"/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6" name="Freccia a destra con strisce 5"/>
          <p:cNvSpPr/>
          <p:nvPr/>
        </p:nvSpPr>
        <p:spPr>
          <a:xfrm rot="5400000">
            <a:off x="4031940" y="1772816"/>
            <a:ext cx="1080120" cy="93610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5185731"/>
      </p:ext>
    </p:extLst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7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7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7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7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1115616" y="260648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32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Ruolo dei Genitori nella costruzione di una carriera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899592" y="1772816"/>
            <a:ext cx="74168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smtClean="0">
                <a:latin typeface="Agency FB" panose="020B0503020202020204" pitchFamily="34" charset="0"/>
              </a:rPr>
              <a:t>Sostenere </a:t>
            </a:r>
            <a:r>
              <a:rPr lang="it-IT" sz="3200" b="1" dirty="0">
                <a:latin typeface="Agency FB" panose="020B0503020202020204" pitchFamily="34" charset="0"/>
              </a:rPr>
              <a:t>i propri figli non ancora sufficientemente maturi per prendere decisioni circa il proprio </a:t>
            </a:r>
            <a:r>
              <a:rPr lang="it-IT" sz="3200" b="1" dirty="0" smtClean="0">
                <a:latin typeface="Agency FB" panose="020B0503020202020204" pitchFamily="34" charset="0"/>
              </a:rPr>
              <a:t>avvenire </a:t>
            </a:r>
          </a:p>
          <a:p>
            <a:r>
              <a:rPr lang="it-IT" sz="3200" b="1" dirty="0" smtClean="0">
                <a:latin typeface="Agency FB" panose="020B0503020202020204" pitchFamily="34" charset="0"/>
              </a:rPr>
              <a:t>Indirizzare </a:t>
            </a:r>
            <a:r>
              <a:rPr lang="it-IT" sz="3200" b="1" dirty="0">
                <a:latin typeface="Agency FB" panose="020B0503020202020204" pitchFamily="34" charset="0"/>
              </a:rPr>
              <a:t>la scelta </a:t>
            </a:r>
            <a:r>
              <a:rPr lang="it-IT" sz="3200" b="1" dirty="0" smtClean="0">
                <a:latin typeface="Agency FB" panose="020B0503020202020204" pitchFamily="34" charset="0"/>
              </a:rPr>
              <a:t>e non obbligare alla scelta del/la </a:t>
            </a:r>
            <a:r>
              <a:rPr lang="it-IT" sz="3200" b="1" dirty="0">
                <a:latin typeface="Agency FB" panose="020B0503020202020204" pitchFamily="34" charset="0"/>
              </a:rPr>
              <a:t>proprio/a figlio/a</a:t>
            </a:r>
          </a:p>
          <a:p>
            <a:r>
              <a:rPr lang="it-IT" sz="3200" b="1" dirty="0" smtClean="0">
                <a:latin typeface="Agency FB" panose="020B0503020202020204" pitchFamily="34" charset="0"/>
              </a:rPr>
              <a:t>Sostenere i propri figli che andranno a ricoprire in pochi anni uno </a:t>
            </a:r>
            <a:r>
              <a:rPr lang="it-IT" sz="3200" b="1" dirty="0">
                <a:latin typeface="Agency FB" panose="020B0503020202020204" pitchFamily="34" charset="0"/>
              </a:rPr>
              <a:t>specifico </a:t>
            </a:r>
            <a:r>
              <a:rPr lang="it-IT" sz="3200" b="1" dirty="0" smtClean="0">
                <a:latin typeface="Agency FB" panose="020B0503020202020204" pitchFamily="34" charset="0"/>
              </a:rPr>
              <a:t>ruolo professionale</a:t>
            </a:r>
            <a:endParaRPr lang="it-IT" sz="3200" b="1" dirty="0">
              <a:latin typeface="Agency FB" panose="020B0503020202020204" pitchFamily="34" charset="0"/>
            </a:endParaRPr>
          </a:p>
          <a:p>
            <a:r>
              <a:rPr lang="it-IT" sz="3200" dirty="0" smtClean="0"/>
              <a:t> 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847424519"/>
      </p:ext>
    </p:extLst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3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marL="722313"/>
            <a:r>
              <a:rPr lang="it-IT" dirty="0" smtClean="0"/>
              <a:t/>
            </a:r>
            <a:br>
              <a:rPr lang="it-IT" dirty="0" smtClean="0"/>
            </a:br>
            <a:endParaRPr lang="it-IT" b="1" dirty="0"/>
          </a:p>
        </p:txBody>
      </p:sp>
      <p:sp>
        <p:nvSpPr>
          <p:cNvPr id="8" name="Segnaposto contenuto 5"/>
          <p:cNvSpPr>
            <a:spLocks noGrp="1"/>
          </p:cNvSpPr>
          <p:nvPr>
            <p:ph idx="1"/>
          </p:nvPr>
        </p:nvSpPr>
        <p:spPr>
          <a:xfrm>
            <a:off x="0" y="1052737"/>
            <a:ext cx="8892480" cy="3456384"/>
          </a:xfrm>
        </p:spPr>
        <p:txBody>
          <a:bodyPr>
            <a:normAutofit/>
          </a:bodyPr>
          <a:lstStyle/>
          <a:p>
            <a:pPr marL="541338" indent="0">
              <a:buNone/>
            </a:pPr>
            <a:endParaRPr lang="it-IT" sz="2900" b="1" dirty="0" smtClean="0">
              <a:solidFill>
                <a:srgbClr val="FF0000"/>
              </a:solidFill>
            </a:endParaRPr>
          </a:p>
          <a:p>
            <a:pPr marL="541338" indent="0">
              <a:buNone/>
            </a:pPr>
            <a:endParaRPr lang="it-IT" sz="2900" b="1" dirty="0" smtClean="0">
              <a:solidFill>
                <a:srgbClr val="FF0000"/>
              </a:solidFill>
            </a:endParaRPr>
          </a:p>
          <a:p>
            <a:pPr marL="541338" indent="0" algn="r">
              <a:buNone/>
            </a:pPr>
            <a:endParaRPr lang="it-IT" sz="2900" b="1" dirty="0" smtClean="0">
              <a:solidFill>
                <a:srgbClr val="FF0000"/>
              </a:solidFill>
            </a:endParaRPr>
          </a:p>
          <a:p>
            <a:pPr marL="541338" indent="0">
              <a:buNone/>
            </a:pPr>
            <a:endParaRPr lang="it-IT" sz="2900" dirty="0" smtClean="0"/>
          </a:p>
          <a:p>
            <a:pPr marL="0" indent="0" algn="ctr">
              <a:buNone/>
            </a:pPr>
            <a:r>
              <a:rPr lang="it-IT" sz="3600" b="1" dirty="0" smtClean="0">
                <a:latin typeface="Agency FB" panose="020B0503020202020204" pitchFamily="34" charset="0"/>
              </a:rPr>
              <a:t>Grazie per la collaborazione 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it-IT" sz="1100" b="1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 anchor="t">
            <a:no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Cosa non deve essere sottovalutato dai  Genitori e dai Ragazzi   </a:t>
            </a:r>
            <a:endParaRPr lang="it-IT" sz="32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23528" y="1556792"/>
            <a:ext cx="4248472" cy="59046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it-IT" sz="2400" i="1" dirty="0" smtClean="0">
                <a:latin typeface="Agency FB" panose="020B0503020202020204" pitchFamily="34" charset="0"/>
              </a:rPr>
              <a:t>non sottovalutare il percorso</a:t>
            </a:r>
          </a:p>
          <a:p>
            <a:pPr marL="64008" indent="0">
              <a:buNone/>
            </a:pPr>
            <a:endParaRPr lang="it-IT" sz="2400" i="1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sz="2400" i="1" dirty="0" smtClean="0">
                <a:latin typeface="Agency FB" panose="020B0503020202020204" pitchFamily="34" charset="0"/>
              </a:rPr>
              <a:t>se conoscete qualche professionista del settore  provate a fare domande sulla professione  per non sottovalutare gli elementi critici </a:t>
            </a:r>
            <a:endParaRPr lang="it-IT" sz="2400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it-IT" sz="2400" dirty="0" smtClean="0">
              <a:latin typeface="Agency FB" panose="020B0503020202020204" pitchFamily="34" charset="0"/>
            </a:endParaRPr>
          </a:p>
          <a:p>
            <a:pPr marL="64008" indent="0">
              <a:buNone/>
            </a:pPr>
            <a:endParaRPr lang="it-IT" sz="2400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sz="2400" i="1" dirty="0" smtClean="0">
                <a:latin typeface="Agency FB" panose="020B0503020202020204" pitchFamily="34" charset="0"/>
              </a:rPr>
              <a:t>non sottovalutare la presenza di lezioni n aula e in laboratorio </a:t>
            </a:r>
          </a:p>
          <a:p>
            <a:endParaRPr lang="it-IT" sz="4000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32040" y="1556792"/>
            <a:ext cx="4017640" cy="597666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it-IT" sz="2400" i="1" dirty="0">
                <a:latin typeface="Agency FB" panose="020B0503020202020204" pitchFamily="34" charset="0"/>
              </a:rPr>
              <a:t>viene richiesto impegno a scuola e studio a </a:t>
            </a:r>
            <a:r>
              <a:rPr lang="it-IT" sz="2400" i="1" dirty="0" smtClean="0">
                <a:latin typeface="Agency FB" panose="020B0503020202020204" pitchFamily="34" charset="0"/>
              </a:rPr>
              <a:t>casa</a:t>
            </a:r>
          </a:p>
          <a:p>
            <a:pPr>
              <a:buFont typeface="Wingdings" pitchFamily="2" charset="2"/>
              <a:buChar char="§"/>
            </a:pPr>
            <a:r>
              <a:rPr lang="it-IT" sz="2400" i="1" dirty="0" smtClean="0">
                <a:latin typeface="Agency FB" panose="020B0503020202020204" pitchFamily="34" charset="0"/>
              </a:rPr>
              <a:t>parlare </a:t>
            </a:r>
            <a:r>
              <a:rPr lang="it-IT" sz="2400" i="1" dirty="0">
                <a:latin typeface="Agency FB" panose="020B0503020202020204" pitchFamily="34" charset="0"/>
              </a:rPr>
              <a:t>con persone che svolgono la professione da più anni permette di avere informazioni aggiuntive e punti di vista diversi </a:t>
            </a:r>
          </a:p>
          <a:p>
            <a:pPr>
              <a:buFont typeface="Wingdings" pitchFamily="2" charset="2"/>
              <a:buChar char="§"/>
            </a:pPr>
            <a:endParaRPr lang="it-IT" sz="2400" i="1" dirty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sz="2400" i="1" dirty="0">
                <a:latin typeface="Agency FB" panose="020B0503020202020204" pitchFamily="34" charset="0"/>
              </a:rPr>
              <a:t>le attività diversificate richiedono la preparazione quotidiana del materiale per il giorno successivo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1457664"/>
      </p:ext>
    </p:extLst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2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2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25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  </a:t>
            </a:r>
            <a:r>
              <a:rPr lang="it-IT" sz="3200" b="1" dirty="0">
                <a:solidFill>
                  <a:srgbClr val="FF0000"/>
                </a:solidFill>
                <a:latin typeface="Agency FB" panose="020B0503020202020204" pitchFamily="34" charset="0"/>
              </a:rPr>
              <a:t>Consigli utili ai Genitori 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95536" y="1412776"/>
            <a:ext cx="7200800" cy="466344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it-IT" sz="2400" dirty="0" smtClean="0">
              <a:latin typeface="Agency FB" panose="020B0503020202020204" pitchFamily="34" charset="0"/>
            </a:endParaRPr>
          </a:p>
          <a:p>
            <a:pPr marL="64008" indent="0" algn="ctr">
              <a:buNone/>
            </a:pPr>
            <a:r>
              <a:rPr lang="it-IT" sz="4400" dirty="0" smtClean="0">
                <a:latin typeface="Agency FB" panose="020B0503020202020204" pitchFamily="34" charset="0"/>
              </a:rPr>
              <a:t>La sottovalutazione del percorso da parte dei Genitori genera la «banalizzazione» del percorso da parte dei Figli </a:t>
            </a:r>
          </a:p>
          <a:p>
            <a:pPr algn="ctr">
              <a:buFont typeface="Wingdings" pitchFamily="2" charset="2"/>
              <a:buChar char="§"/>
            </a:pPr>
            <a:endParaRPr lang="it-IT" sz="2400" dirty="0">
              <a:latin typeface="Agency FB" panose="020B0503020202020204" pitchFamily="34" charset="0"/>
            </a:endParaRPr>
          </a:p>
          <a:p>
            <a:pPr marL="64008" indent="0">
              <a:buNone/>
            </a:pPr>
            <a:endParaRPr lang="it-IT" dirty="0" smtClean="0"/>
          </a:p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48064" y="1340768"/>
            <a:ext cx="3801616" cy="51125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it-IT" sz="2400" dirty="0" smtClean="0">
              <a:latin typeface="Agency FB" panose="020B0503020202020204" pitchFamily="34" charset="0"/>
            </a:endParaRPr>
          </a:p>
          <a:p>
            <a:pPr>
              <a:buFont typeface="Wingdings" pitchFamily="2" charset="2"/>
              <a:buChar char="§"/>
            </a:pPr>
            <a:endParaRPr lang="it-IT" sz="1800" u="sng" dirty="0" smtClean="0"/>
          </a:p>
          <a:p>
            <a:pPr>
              <a:buFont typeface="Wingdings" pitchFamily="2" charset="2"/>
              <a:buChar char="§"/>
            </a:pPr>
            <a:endParaRPr lang="it-IT" sz="1800" u="sng" dirty="0" smtClean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9514233"/>
      </p:ext>
    </p:extLst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1560" y="2924944"/>
            <a:ext cx="8229600" cy="1399032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Presentazione delle </a:t>
            </a:r>
            <a:br>
              <a:rPr lang="it-IT" b="1" dirty="0" smtClean="0">
                <a:solidFill>
                  <a:srgbClr val="FF0000"/>
                </a:solidFill>
                <a:latin typeface="Agency FB" panose="020B0503020202020204" pitchFamily="34" charset="0"/>
              </a:rPr>
            </a:br>
            <a:r>
              <a:rPr lang="it-IT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figure professionali </a:t>
            </a:r>
            <a:br>
              <a:rPr lang="it-IT" b="1" dirty="0" smtClean="0">
                <a:solidFill>
                  <a:srgbClr val="FF0000"/>
                </a:solidFill>
                <a:latin typeface="Agency FB" panose="020B0503020202020204" pitchFamily="34" charset="0"/>
              </a:rPr>
            </a:br>
            <a:r>
              <a:rPr lang="it-IT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Operatore del Benessere </a:t>
            </a:r>
            <a:br>
              <a:rPr lang="it-IT" b="1" dirty="0" smtClean="0">
                <a:solidFill>
                  <a:srgbClr val="FF0000"/>
                </a:solidFill>
                <a:latin typeface="Agency FB" panose="020B0503020202020204" pitchFamily="34" charset="0"/>
              </a:rPr>
            </a:br>
            <a:r>
              <a:rPr lang="it-IT" b="1" dirty="0">
                <a:solidFill>
                  <a:srgbClr val="FF0000"/>
                </a:solidFill>
                <a:latin typeface="Agency FB" panose="020B0503020202020204" pitchFamily="34" charset="0"/>
              </a:rPr>
              <a:t/>
            </a:r>
            <a:br>
              <a:rPr lang="it-IT" b="1" dirty="0">
                <a:solidFill>
                  <a:srgbClr val="FF0000"/>
                </a:solidFill>
                <a:latin typeface="Agency FB" panose="020B0503020202020204" pitchFamily="34" charset="0"/>
              </a:rPr>
            </a:br>
            <a:r>
              <a:rPr lang="it-IT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Estetista </a:t>
            </a:r>
            <a:br>
              <a:rPr lang="it-IT" b="1" dirty="0" smtClean="0">
                <a:solidFill>
                  <a:srgbClr val="FF0000"/>
                </a:solidFill>
                <a:latin typeface="Agency FB" panose="020B0503020202020204" pitchFamily="34" charset="0"/>
              </a:rPr>
            </a:br>
            <a:r>
              <a:rPr lang="it-IT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 Acconciatore </a:t>
            </a:r>
            <a:endParaRPr lang="it-IT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3975588"/>
      </p:ext>
    </p:extLst>
  </p:cSld>
  <p:clrMapOvr>
    <a:masterClrMapping/>
  </p:clrMapOvr>
  <p:transition spd="slow">
    <p:fade thruBlk="1"/>
    <p:sndAc>
      <p:stSnd>
        <p:snd r:embed="rId2" name="suction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/>
          </a:bodyPr>
          <a:lstStyle/>
          <a:p>
            <a:pPr marL="360363" indent="-360363"/>
            <a:r>
              <a:rPr lang="it-IT" sz="2600" dirty="0" smtClean="0">
                <a:latin typeface="+mn-lt"/>
                <a:ea typeface="+mn-ea"/>
                <a:cs typeface="+mn-cs"/>
              </a:rPr>
              <a:t>    </a:t>
            </a:r>
            <a:endParaRPr lang="it-IT" sz="26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>
            <a:noAutofit/>
          </a:bodyPr>
          <a:lstStyle/>
          <a:p>
            <a:pPr algn="ctr"/>
            <a:r>
              <a:rPr lang="it-IT" sz="2400" b="1" i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L’ operatore del benessere, interviene, a </a:t>
            </a:r>
            <a:r>
              <a:rPr lang="it-IT" sz="2400" b="1" i="1" u="sng" dirty="0" smtClean="0">
                <a:solidFill>
                  <a:schemeClr val="tx1"/>
                </a:solidFill>
                <a:latin typeface="Agency FB" panose="020B0503020202020204" pitchFamily="34" charset="0"/>
              </a:rPr>
              <a:t>livello esecutivo</a:t>
            </a:r>
            <a:r>
              <a:rPr lang="it-IT" sz="2400" b="1" i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, nel processo di trattamento dell’aspetto della </a:t>
            </a:r>
            <a:r>
              <a:rPr lang="it-IT" sz="24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persona</a:t>
            </a:r>
            <a:r>
              <a:rPr lang="it-IT" sz="2400" b="1" i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 con </a:t>
            </a:r>
            <a:r>
              <a:rPr lang="it-IT" sz="24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autonomia</a:t>
            </a:r>
            <a:r>
              <a:rPr lang="it-IT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e </a:t>
            </a:r>
            <a:r>
              <a:rPr lang="it-IT" sz="24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responsabilità </a:t>
            </a:r>
            <a:r>
              <a:rPr lang="it-IT" sz="2400" b="1" i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limitate a ciò che prevedono le </a:t>
            </a:r>
            <a:r>
              <a:rPr lang="it-IT" sz="24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procedure</a:t>
            </a:r>
            <a:r>
              <a:rPr lang="it-IT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e le </a:t>
            </a:r>
            <a:r>
              <a:rPr lang="it-IT" sz="24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metodiche </a:t>
            </a:r>
            <a:r>
              <a:rPr lang="it-IT" sz="2400" b="1" i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della sua operatività.  </a:t>
            </a:r>
          </a:p>
          <a:p>
            <a:pPr algn="ctr"/>
            <a:r>
              <a:rPr lang="it-IT" sz="2400" b="1" i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Parole chiave</a:t>
            </a:r>
          </a:p>
          <a:p>
            <a:pPr algn="ctr"/>
            <a:r>
              <a:rPr lang="it-IT" sz="1800" b="1" i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Livello esecutivo</a:t>
            </a:r>
            <a:r>
              <a:rPr lang="it-IT" sz="1800" b="1" i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:  esegue manovre manuali, utilizzando strumenti/attrezzature anche tecnologici, previsti da specifici trattamenti e servizi  </a:t>
            </a:r>
            <a:endParaRPr lang="it-IT" sz="1800" b="1" i="1" u="sng" dirty="0" smtClean="0">
              <a:solidFill>
                <a:srgbClr val="FF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200" b="1" i="1" u="sng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Cosa viene richiesto all’allievo di </a:t>
            </a:r>
            <a:r>
              <a:rPr lang="it-IT" sz="3600" b="1" i="1" u="sng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acconciatura</a:t>
            </a:r>
            <a:r>
              <a:rPr lang="it-IT" sz="2200" b="1" i="1" u="sng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?</a:t>
            </a:r>
          </a:p>
          <a:p>
            <a:pPr marL="0" algn="ctr">
              <a:spcBef>
                <a:spcPts val="0"/>
              </a:spcBef>
            </a:pPr>
            <a:r>
              <a:rPr lang="it-IT" sz="22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sviluppo delle conoscenze e abilità  relative alle </a:t>
            </a:r>
            <a:r>
              <a:rPr lang="it-IT" sz="2200" b="1" u="sng" dirty="0" smtClean="0">
                <a:solidFill>
                  <a:schemeClr val="tx1"/>
                </a:solidFill>
                <a:latin typeface="Agency FB" panose="020B0503020202020204" pitchFamily="34" charset="0"/>
              </a:rPr>
              <a:t>operatività</a:t>
            </a:r>
            <a:r>
              <a:rPr lang="it-IT" sz="22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 per:  </a:t>
            </a:r>
          </a:p>
          <a:p>
            <a:pPr algn="ctr"/>
            <a:r>
              <a:rPr lang="it-IT" sz="2400" b="1" dirty="0" smtClean="0">
                <a:latin typeface="Agency FB" panose="020B0503020202020204" pitchFamily="34" charset="0"/>
              </a:rPr>
              <a:t>accoglienza cliente </a:t>
            </a:r>
          </a:p>
          <a:p>
            <a:pPr algn="ctr"/>
            <a:r>
              <a:rPr lang="it-IT" sz="2400" b="1" dirty="0" smtClean="0">
                <a:latin typeface="Agency FB" panose="020B0503020202020204" pitchFamily="34" charset="0"/>
              </a:rPr>
              <a:t> esame del capello e del cuoio capelluto </a:t>
            </a:r>
            <a:br>
              <a:rPr lang="it-IT" sz="2400" b="1" dirty="0" smtClean="0">
                <a:latin typeface="Agency FB" panose="020B0503020202020204" pitchFamily="34" charset="0"/>
              </a:rPr>
            </a:br>
            <a:r>
              <a:rPr lang="it-IT" sz="2400" b="1" dirty="0" smtClean="0">
                <a:latin typeface="Agency FB" panose="020B0503020202020204" pitchFamily="34" charset="0"/>
              </a:rPr>
              <a:t>shampoo  e vari trattamenti :massaggi, impacchi e frizioni </a:t>
            </a:r>
            <a:br>
              <a:rPr lang="it-IT" sz="2400" b="1" dirty="0" smtClean="0">
                <a:latin typeface="Agency FB" panose="020B0503020202020204" pitchFamily="34" charset="0"/>
              </a:rPr>
            </a:br>
            <a:r>
              <a:rPr lang="it-IT" sz="2400" b="1" dirty="0" smtClean="0">
                <a:latin typeface="Agency FB" panose="020B0503020202020204" pitchFamily="34" charset="0"/>
              </a:rPr>
              <a:t> taglio dei capelli (forbici/rasoio/macchinetta) </a:t>
            </a:r>
            <a:br>
              <a:rPr lang="it-IT" sz="2400" b="1" dirty="0" smtClean="0">
                <a:latin typeface="Agency FB" panose="020B0503020202020204" pitchFamily="34" charset="0"/>
              </a:rPr>
            </a:br>
            <a:r>
              <a:rPr lang="it-IT" sz="2400" b="1" dirty="0" smtClean="0">
                <a:latin typeface="Agency FB" panose="020B0503020202020204" pitchFamily="34" charset="0"/>
              </a:rPr>
              <a:t>colorazione e decolorazione dei capelli </a:t>
            </a:r>
            <a:br>
              <a:rPr lang="it-IT" sz="2400" b="1" dirty="0" smtClean="0">
                <a:latin typeface="Agency FB" panose="020B0503020202020204" pitchFamily="34" charset="0"/>
              </a:rPr>
            </a:br>
            <a:r>
              <a:rPr lang="it-IT" sz="2400" b="1" dirty="0" smtClean="0">
                <a:latin typeface="Agency FB" panose="020B0503020202020204" pitchFamily="34" charset="0"/>
              </a:rPr>
              <a:t>permanente e fissaggio </a:t>
            </a:r>
            <a:br>
              <a:rPr lang="it-IT" sz="2400" b="1" dirty="0" smtClean="0">
                <a:latin typeface="Agency FB" panose="020B0503020202020204" pitchFamily="34" charset="0"/>
              </a:rPr>
            </a:br>
            <a:r>
              <a:rPr lang="it-IT" sz="2400" b="1" dirty="0" err="1" smtClean="0">
                <a:latin typeface="Agency FB" panose="020B0503020202020204" pitchFamily="34" charset="0"/>
              </a:rPr>
              <a:t>brushing</a:t>
            </a:r>
            <a:r>
              <a:rPr lang="it-IT" sz="2400" b="1" dirty="0" smtClean="0">
                <a:latin typeface="Agency FB" panose="020B0503020202020204" pitchFamily="34" charset="0"/>
              </a:rPr>
              <a:t>, messa in piega con bigodini, riccioli piatti, </a:t>
            </a:r>
          </a:p>
          <a:p>
            <a:pPr algn="ctr"/>
            <a:r>
              <a:rPr lang="it-IT" sz="2400" b="1" dirty="0" smtClean="0">
                <a:latin typeface="Agency FB" panose="020B0503020202020204" pitchFamily="34" charset="0"/>
              </a:rPr>
              <a:t>onde a mano e con l’asciugacapelli </a:t>
            </a:r>
            <a:br>
              <a:rPr lang="it-IT" sz="2400" b="1" dirty="0" smtClean="0">
                <a:latin typeface="Agency FB" panose="020B0503020202020204" pitchFamily="34" charset="0"/>
              </a:rPr>
            </a:br>
            <a:r>
              <a:rPr lang="it-IT" sz="2400" b="1" dirty="0" smtClean="0">
                <a:latin typeface="Agency FB" panose="020B0503020202020204" pitchFamily="34" charset="0"/>
              </a:rPr>
              <a:t> manicure</a:t>
            </a:r>
            <a:endParaRPr lang="it-IT" sz="2400" b="1" dirty="0">
              <a:latin typeface="Agency FB" panose="020B0503020202020204" pitchFamily="34" charset="0"/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/>
          </a:bodyPr>
          <a:lstStyle/>
          <a:p>
            <a:pPr marL="360363" indent="-360363"/>
            <a:r>
              <a:rPr lang="it-IT" sz="2600" dirty="0" smtClean="0">
                <a:latin typeface="+mn-lt"/>
                <a:ea typeface="+mn-ea"/>
                <a:cs typeface="+mn-cs"/>
              </a:rPr>
              <a:t>    </a:t>
            </a:r>
            <a:endParaRPr lang="it-IT" sz="26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669360"/>
          </a:xfrm>
        </p:spPr>
        <p:txBody>
          <a:bodyPr>
            <a:noAutofit/>
          </a:bodyPr>
          <a:lstStyle/>
          <a:p>
            <a:pPr algn="ctr"/>
            <a:r>
              <a:rPr lang="it-IT" sz="2400" i="1" dirty="0" smtClean="0">
                <a:latin typeface="Agency FB" panose="020B0503020202020204" pitchFamily="34" charset="0"/>
              </a:rPr>
              <a:t>L’ operatore del benessere, interviene, a </a:t>
            </a:r>
            <a:r>
              <a:rPr lang="it-IT" sz="2400" b="1" i="1" u="sng" dirty="0" smtClean="0">
                <a:latin typeface="Agency FB" panose="020B0503020202020204" pitchFamily="34" charset="0"/>
              </a:rPr>
              <a:t>livello esecutivo</a:t>
            </a:r>
            <a:r>
              <a:rPr lang="it-IT" sz="2400" i="1" dirty="0" smtClean="0">
                <a:latin typeface="Agency FB" panose="020B0503020202020204" pitchFamily="34" charset="0"/>
              </a:rPr>
              <a:t>, nel processo di trattamento dell’aspetto della </a:t>
            </a:r>
            <a:r>
              <a:rPr lang="it-IT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persona</a:t>
            </a:r>
            <a:r>
              <a:rPr lang="it-IT" sz="2400" i="1" dirty="0" smtClean="0">
                <a:latin typeface="Agency FB" panose="020B0503020202020204" pitchFamily="34" charset="0"/>
              </a:rPr>
              <a:t> con </a:t>
            </a:r>
            <a:r>
              <a:rPr lang="it-IT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autonomia</a:t>
            </a:r>
            <a:r>
              <a:rPr lang="it-IT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e </a:t>
            </a:r>
            <a:r>
              <a:rPr lang="it-IT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responsabilità </a:t>
            </a:r>
            <a:r>
              <a:rPr lang="it-IT" sz="2400" i="1" dirty="0" smtClean="0">
                <a:latin typeface="Agency FB" panose="020B0503020202020204" pitchFamily="34" charset="0"/>
              </a:rPr>
              <a:t>limitate a ciò che prevedono le </a:t>
            </a:r>
            <a:r>
              <a:rPr lang="it-IT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procedure</a:t>
            </a:r>
            <a:r>
              <a:rPr lang="it-IT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e le </a:t>
            </a:r>
            <a:r>
              <a:rPr lang="it-IT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metodiche </a:t>
            </a:r>
            <a:r>
              <a:rPr lang="it-IT" sz="2400" i="1" dirty="0" smtClean="0">
                <a:latin typeface="Agency FB" panose="020B0503020202020204" pitchFamily="34" charset="0"/>
              </a:rPr>
              <a:t>della sua operatività.  </a:t>
            </a:r>
          </a:p>
          <a:p>
            <a:pPr algn="ctr"/>
            <a:r>
              <a:rPr lang="it-IT" sz="2400" b="1" i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Parole chiave</a:t>
            </a:r>
          </a:p>
          <a:p>
            <a:pPr algn="ctr"/>
            <a:r>
              <a:rPr lang="it-IT" sz="2400" b="1" i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Livello esecutivo</a:t>
            </a:r>
            <a:r>
              <a:rPr lang="it-IT" sz="2400" i="1" dirty="0" smtClean="0">
                <a:latin typeface="Agency FB" panose="020B0503020202020204" pitchFamily="34" charset="0"/>
              </a:rPr>
              <a:t>:  esegue manovre manuali, utilizzando strumenti/attrezzature anche tecnologici, previsti da specifici trattamenti e servizi  </a:t>
            </a:r>
          </a:p>
          <a:p>
            <a:pPr algn="ctr"/>
            <a:r>
              <a:rPr lang="it-IT" sz="2400" b="1" i="1" u="sng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Cosa viene richiesto all’allievo di </a:t>
            </a:r>
            <a:r>
              <a:rPr lang="it-IT" sz="3600" b="1" i="1" u="sng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estetica</a:t>
            </a:r>
            <a:r>
              <a:rPr lang="it-IT" sz="2400" b="1" i="1" u="sng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?</a:t>
            </a:r>
            <a:endParaRPr lang="it-IT" sz="2400" b="1" i="1" dirty="0" smtClean="0">
              <a:solidFill>
                <a:srgbClr val="FF0000"/>
              </a:solidFill>
              <a:latin typeface="Agency FB" panose="020B0503020202020204" pitchFamily="34" charset="0"/>
            </a:endParaRPr>
          </a:p>
          <a:p>
            <a:pPr marL="0" algn="ctr">
              <a:spcBef>
                <a:spcPts val="0"/>
              </a:spcBef>
            </a:pPr>
            <a:r>
              <a:rPr lang="it-IT" sz="2400" dirty="0" smtClean="0">
                <a:latin typeface="Agency FB" panose="020B0503020202020204" pitchFamily="34" charset="0"/>
              </a:rPr>
              <a:t>sviluppo delle conoscenze e abilità  relative alle </a:t>
            </a:r>
            <a:r>
              <a:rPr lang="it-IT" sz="2400" b="1" u="sng" dirty="0" smtClean="0">
                <a:latin typeface="Agency FB" panose="020B0503020202020204" pitchFamily="34" charset="0"/>
              </a:rPr>
              <a:t>operatività</a:t>
            </a:r>
            <a:r>
              <a:rPr lang="it-IT" sz="2400" dirty="0" smtClean="0">
                <a:latin typeface="Agency FB" panose="020B0503020202020204" pitchFamily="34" charset="0"/>
              </a:rPr>
              <a:t>:</a:t>
            </a:r>
          </a:p>
          <a:p>
            <a:pPr algn="ctr"/>
            <a:r>
              <a:rPr lang="it-IT" sz="2400" b="1" dirty="0" smtClean="0">
                <a:latin typeface="Agency FB" panose="020B0503020202020204" pitchFamily="34" charset="0"/>
              </a:rPr>
              <a:t>accoglienza e assistenza del cliente</a:t>
            </a:r>
          </a:p>
          <a:p>
            <a:pPr lvl="0" algn="ctr"/>
            <a:r>
              <a:rPr lang="it-IT" sz="2400" b="1" dirty="0" smtClean="0">
                <a:latin typeface="Agency FB" panose="020B0503020202020204" pitchFamily="34" charset="0"/>
              </a:rPr>
              <a:t>individuazione caratteristiche e specificità della cliente </a:t>
            </a:r>
          </a:p>
          <a:p>
            <a:pPr algn="ctr"/>
            <a:r>
              <a:rPr lang="it-IT" sz="2400" b="1" dirty="0" smtClean="0">
                <a:latin typeface="Agency FB" panose="020B0503020202020204" pitchFamily="34" charset="0"/>
              </a:rPr>
              <a:t>manicure </a:t>
            </a:r>
          </a:p>
          <a:p>
            <a:pPr marL="0" algn="ctr">
              <a:spcBef>
                <a:spcPts val="0"/>
              </a:spcBef>
            </a:pPr>
            <a:r>
              <a:rPr lang="it-IT" sz="2400" b="1" dirty="0" smtClean="0">
                <a:latin typeface="Agency FB" panose="020B0503020202020204" pitchFamily="34" charset="0"/>
              </a:rPr>
              <a:t>pedicure </a:t>
            </a:r>
          </a:p>
          <a:p>
            <a:pPr marL="0" algn="ctr">
              <a:spcBef>
                <a:spcPts val="0"/>
              </a:spcBef>
            </a:pPr>
            <a:r>
              <a:rPr lang="it-IT" sz="2400" b="1" dirty="0" smtClean="0">
                <a:latin typeface="Agency FB" panose="020B0503020202020204" pitchFamily="34" charset="0"/>
              </a:rPr>
              <a:t>epilazione </a:t>
            </a:r>
          </a:p>
          <a:p>
            <a:pPr marL="0" algn="ctr">
              <a:spcBef>
                <a:spcPts val="0"/>
              </a:spcBef>
            </a:pPr>
            <a:r>
              <a:rPr lang="it-IT" sz="2400" b="1" dirty="0" smtClean="0">
                <a:latin typeface="Agency FB" panose="020B0503020202020204" pitchFamily="34" charset="0"/>
              </a:rPr>
              <a:t>trucco base e specialistico </a:t>
            </a:r>
          </a:p>
          <a:p>
            <a:pPr marL="0" algn="ctr">
              <a:spcBef>
                <a:spcPts val="0"/>
              </a:spcBef>
            </a:pPr>
            <a:r>
              <a:rPr lang="it-IT" sz="2400" b="1" dirty="0" smtClean="0">
                <a:latin typeface="Agency FB" panose="020B0503020202020204" pitchFamily="34" charset="0"/>
              </a:rPr>
              <a:t>trattamenti viso</a:t>
            </a:r>
          </a:p>
          <a:p>
            <a:pPr marL="0" algn="ctr">
              <a:spcBef>
                <a:spcPts val="0"/>
              </a:spcBef>
            </a:pPr>
            <a:r>
              <a:rPr lang="it-IT" sz="2400" b="1" dirty="0" smtClean="0">
                <a:latin typeface="Agency FB" panose="020B0503020202020204" pitchFamily="34" charset="0"/>
              </a:rPr>
              <a:t>trattamenti corpo </a:t>
            </a:r>
            <a:endParaRPr lang="it-IT" sz="2400" b="1" dirty="0">
              <a:latin typeface="Agency FB" panose="020B0503020202020204" pitchFamily="34" charset="0"/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4</a:t>
            </a:fld>
            <a:endParaRPr lang="it-IT"/>
          </a:p>
        </p:txBody>
      </p:sp>
      <p:pic>
        <p:nvPicPr>
          <p:cNvPr id="5" name="Picture 2" descr="CFP logo"/>
          <p:cNvPicPr>
            <a:picLocks noChangeAspect="1" noChangeArrowheads="1"/>
          </p:cNvPicPr>
          <p:nvPr/>
        </p:nvPicPr>
        <p:blipFill>
          <a:blip r:embed="rId3" cstate="print"/>
          <a:srcRect t="-1042" b="-1042"/>
          <a:stretch>
            <a:fillRect/>
          </a:stretch>
        </p:blipFill>
        <p:spPr bwMode="auto">
          <a:xfrm>
            <a:off x="251520" y="6021288"/>
            <a:ext cx="499256" cy="57606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6" name="Picture 2" descr="CFP logo"/>
          <p:cNvPicPr>
            <a:picLocks noChangeAspect="1" noChangeArrowheads="1"/>
          </p:cNvPicPr>
          <p:nvPr/>
        </p:nvPicPr>
        <p:blipFill>
          <a:blip r:embed="rId3" cstate="print"/>
          <a:srcRect t="-1042" b="-1042"/>
          <a:stretch>
            <a:fillRect/>
          </a:stretch>
        </p:blipFill>
        <p:spPr bwMode="auto">
          <a:xfrm>
            <a:off x="179512" y="5849577"/>
            <a:ext cx="720080" cy="83086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/>
          </a:bodyPr>
          <a:lstStyle/>
          <a:p>
            <a:pPr marL="360363" indent="-360363"/>
            <a:r>
              <a:rPr lang="it-IT" sz="2600" dirty="0" smtClean="0">
                <a:latin typeface="+mn-lt"/>
                <a:ea typeface="+mn-ea"/>
                <a:cs typeface="+mn-cs"/>
              </a:rPr>
              <a:t>    </a:t>
            </a:r>
            <a:endParaRPr lang="it-IT" sz="26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>
            <a:noAutofit/>
          </a:bodyPr>
          <a:lstStyle/>
          <a:p>
            <a:pPr algn="ctr"/>
            <a:r>
              <a:rPr lang="it-IT" sz="2800" i="1" dirty="0" smtClean="0">
                <a:latin typeface="Agency FB" panose="020B0503020202020204" pitchFamily="34" charset="0"/>
              </a:rPr>
              <a:t>L’ operatore del benessere, interviene, a </a:t>
            </a:r>
            <a:r>
              <a:rPr lang="it-IT" sz="2800" b="1" i="1" u="sng" dirty="0" smtClean="0">
                <a:latin typeface="Agency FB" panose="020B0503020202020204" pitchFamily="34" charset="0"/>
              </a:rPr>
              <a:t>livello esecutivo</a:t>
            </a:r>
            <a:r>
              <a:rPr lang="it-IT" sz="2800" i="1" dirty="0" smtClean="0">
                <a:latin typeface="Agency FB" panose="020B0503020202020204" pitchFamily="34" charset="0"/>
              </a:rPr>
              <a:t>, nel processo di trattamento dell’aspetto della </a:t>
            </a:r>
            <a:r>
              <a:rPr lang="it-IT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persona</a:t>
            </a:r>
            <a:r>
              <a:rPr lang="it-IT" sz="2800" i="1" dirty="0" smtClean="0">
                <a:latin typeface="Agency FB" panose="020B0503020202020204" pitchFamily="34" charset="0"/>
              </a:rPr>
              <a:t> con </a:t>
            </a:r>
            <a:r>
              <a:rPr lang="it-IT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autonomia</a:t>
            </a:r>
            <a:r>
              <a:rPr lang="it-IT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e </a:t>
            </a:r>
            <a:r>
              <a:rPr lang="it-IT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responsabilità</a:t>
            </a:r>
            <a:r>
              <a:rPr lang="it-IT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 </a:t>
            </a:r>
            <a:r>
              <a:rPr lang="it-IT" sz="2800" i="1" dirty="0" smtClean="0">
                <a:latin typeface="Agency FB" panose="020B0503020202020204" pitchFamily="34" charset="0"/>
              </a:rPr>
              <a:t>limitate a ciò che prevedono le </a:t>
            </a:r>
            <a:r>
              <a:rPr lang="it-IT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procedure</a:t>
            </a:r>
            <a:r>
              <a:rPr lang="it-IT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e le </a:t>
            </a:r>
            <a:r>
              <a:rPr lang="it-IT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metodiche </a:t>
            </a:r>
            <a:r>
              <a:rPr lang="it-IT" sz="2800" i="1" dirty="0" smtClean="0">
                <a:latin typeface="Agency FB" panose="020B0503020202020204" pitchFamily="34" charset="0"/>
              </a:rPr>
              <a:t>della sua operatività.  </a:t>
            </a:r>
          </a:p>
          <a:p>
            <a:pPr algn="ctr"/>
            <a:r>
              <a:rPr lang="it-IT" sz="2800" b="1" i="1" dirty="0" smtClean="0">
                <a:latin typeface="Agency FB" panose="020B0503020202020204" pitchFamily="34" charset="0"/>
              </a:rPr>
              <a:t>Parole chiave</a:t>
            </a:r>
          </a:p>
          <a:p>
            <a:pPr algn="ctr"/>
            <a:r>
              <a:rPr lang="it-IT" sz="2800" b="1" i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trattamento dell’aspetto della </a:t>
            </a:r>
            <a:r>
              <a:rPr lang="it-IT" sz="28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persona</a:t>
            </a:r>
            <a:endParaRPr lang="it-IT" sz="2800" b="1" i="1" dirty="0" smtClean="0">
              <a:solidFill>
                <a:srgbClr val="FF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800" b="1" i="1" u="sng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Cosa viene richiesto all’allievo?</a:t>
            </a:r>
          </a:p>
          <a:p>
            <a:pPr algn="ctr"/>
            <a:r>
              <a:rPr lang="it-IT" sz="28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sviluppo delle conoscenze e abilità  per :</a:t>
            </a:r>
          </a:p>
          <a:p>
            <a:pPr algn="ctr"/>
            <a:r>
              <a:rPr lang="it-IT" sz="28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interagire in prima persona </a:t>
            </a:r>
          </a:p>
          <a:p>
            <a:pPr algn="ctr"/>
            <a:r>
              <a:rPr lang="it-IT" sz="28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osservare individuando  caratteristiche personali e morfologiche  della cliente  </a:t>
            </a:r>
          </a:p>
          <a:p>
            <a:pPr algn="ctr"/>
            <a:r>
              <a:rPr lang="it-IT" sz="28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sostenere vicinanza fisica ad altre persone nello svolgimento del lavoro</a:t>
            </a:r>
          </a:p>
          <a:p>
            <a:pPr algn="ctr"/>
            <a:r>
              <a:rPr lang="it-IT" sz="2800" b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contatto  “fisico” con la cliente </a:t>
            </a:r>
          </a:p>
          <a:p>
            <a:pPr algn="ctr"/>
            <a:endParaRPr lang="it-IT" sz="2400" dirty="0" smtClean="0"/>
          </a:p>
          <a:p>
            <a:pPr algn="ctr"/>
            <a:endParaRPr lang="it-IT" sz="2400" i="1" u="sng" dirty="0" smtClean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5</a:t>
            </a:fld>
            <a:endParaRPr lang="it-IT"/>
          </a:p>
        </p:txBody>
      </p:sp>
      <p:pic>
        <p:nvPicPr>
          <p:cNvPr id="5" name="Picture 2" descr="CFP logo"/>
          <p:cNvPicPr>
            <a:picLocks noChangeAspect="1" noChangeArrowheads="1"/>
          </p:cNvPicPr>
          <p:nvPr/>
        </p:nvPicPr>
        <p:blipFill>
          <a:blip r:embed="rId3" cstate="print"/>
          <a:srcRect t="-1042" b="-1042"/>
          <a:stretch>
            <a:fillRect/>
          </a:stretch>
        </p:blipFill>
        <p:spPr bwMode="auto">
          <a:xfrm>
            <a:off x="251520" y="6021288"/>
            <a:ext cx="499256" cy="57606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6" name="Picture 2" descr="CFP logo"/>
          <p:cNvPicPr>
            <a:picLocks noChangeAspect="1" noChangeArrowheads="1"/>
          </p:cNvPicPr>
          <p:nvPr/>
        </p:nvPicPr>
        <p:blipFill>
          <a:blip r:embed="rId3" cstate="print"/>
          <a:srcRect t="-1042" b="-1042"/>
          <a:stretch>
            <a:fillRect/>
          </a:stretch>
        </p:blipFill>
        <p:spPr bwMode="auto">
          <a:xfrm>
            <a:off x="179512" y="5849577"/>
            <a:ext cx="720080" cy="83086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/>
          </a:bodyPr>
          <a:lstStyle/>
          <a:p>
            <a:pPr marL="360363" indent="-360363"/>
            <a:r>
              <a:rPr lang="it-IT" sz="2600" dirty="0" smtClean="0">
                <a:latin typeface="+mn-lt"/>
                <a:ea typeface="+mn-ea"/>
                <a:cs typeface="+mn-cs"/>
              </a:rPr>
              <a:t>    </a:t>
            </a:r>
            <a:endParaRPr lang="it-IT" sz="26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323528" y="404664"/>
            <a:ext cx="8820472" cy="6120680"/>
          </a:xfrm>
        </p:spPr>
        <p:txBody>
          <a:bodyPr>
            <a:noAutofit/>
          </a:bodyPr>
          <a:lstStyle/>
          <a:p>
            <a:pPr algn="l"/>
            <a:r>
              <a:rPr lang="it-IT" sz="2400" i="1" dirty="0" smtClean="0">
                <a:latin typeface="Agency FB" panose="020B0503020202020204" pitchFamily="34" charset="0"/>
              </a:rPr>
              <a:t>L’ operatore del benessere, interviene, a </a:t>
            </a:r>
            <a:r>
              <a:rPr lang="it-IT" sz="2400" b="1" i="1" u="sng" dirty="0" smtClean="0">
                <a:latin typeface="Agency FB" panose="020B0503020202020204" pitchFamily="34" charset="0"/>
              </a:rPr>
              <a:t>livello esecutivo</a:t>
            </a:r>
            <a:r>
              <a:rPr lang="it-IT" sz="2400" i="1" dirty="0" smtClean="0">
                <a:latin typeface="Agency FB" panose="020B0503020202020204" pitchFamily="34" charset="0"/>
              </a:rPr>
              <a:t>, nel processo di trattamento dell’aspetto della </a:t>
            </a:r>
            <a:r>
              <a:rPr lang="it-IT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persona</a:t>
            </a:r>
            <a:r>
              <a:rPr lang="it-IT" sz="2400" i="1" dirty="0" smtClean="0">
                <a:latin typeface="Agency FB" panose="020B0503020202020204" pitchFamily="34" charset="0"/>
              </a:rPr>
              <a:t> con </a:t>
            </a:r>
            <a:r>
              <a:rPr lang="it-IT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autonomia</a:t>
            </a:r>
            <a:r>
              <a:rPr lang="it-IT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e </a:t>
            </a:r>
            <a:r>
              <a:rPr lang="it-IT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responsabilità </a:t>
            </a:r>
            <a:r>
              <a:rPr lang="it-IT" sz="2400" i="1" dirty="0" smtClean="0">
                <a:latin typeface="Agency FB" panose="020B0503020202020204" pitchFamily="34" charset="0"/>
              </a:rPr>
              <a:t>limitate a ciò che prevedono le </a:t>
            </a:r>
            <a:r>
              <a:rPr lang="it-IT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procedure</a:t>
            </a:r>
            <a:r>
              <a:rPr lang="it-IT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e le </a:t>
            </a:r>
            <a:r>
              <a:rPr lang="it-IT" sz="24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metodiche </a:t>
            </a:r>
            <a:r>
              <a:rPr lang="it-IT" sz="2400" i="1" dirty="0" smtClean="0">
                <a:latin typeface="Agency FB" panose="020B0503020202020204" pitchFamily="34" charset="0"/>
              </a:rPr>
              <a:t>della sua operatività.  </a:t>
            </a:r>
          </a:p>
          <a:p>
            <a:pPr algn="ctr"/>
            <a:r>
              <a:rPr lang="it-IT" sz="2400" b="1" i="1" dirty="0" smtClean="0">
                <a:latin typeface="Agency FB" panose="020B0503020202020204" pitchFamily="34" charset="0"/>
              </a:rPr>
              <a:t>Parole chiave</a:t>
            </a:r>
          </a:p>
          <a:p>
            <a:pPr algn="ctr"/>
            <a:r>
              <a:rPr lang="it-IT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autonomia e responsabilità</a:t>
            </a:r>
            <a:endParaRPr lang="it-IT" sz="2400" b="1" i="1" dirty="0" smtClean="0">
              <a:solidFill>
                <a:srgbClr val="FF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2400" b="1" i="1" u="sng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Cosa viene richiesto all’allievo? </a:t>
            </a:r>
          </a:p>
          <a:p>
            <a:pPr algn="ctr"/>
            <a:r>
              <a:rPr lang="it-IT" sz="2800" b="1" dirty="0" smtClean="0">
                <a:latin typeface="Agency FB" panose="020B0503020202020204" pitchFamily="34" charset="0"/>
              </a:rPr>
              <a:t>sviluppo delle conoscenze e abilità relative a:</a:t>
            </a:r>
          </a:p>
          <a:p>
            <a:pPr algn="ctr"/>
            <a:r>
              <a:rPr lang="it-IT" sz="2800" b="1" cap="all" dirty="0" smtClean="0">
                <a:latin typeface="Agency FB" panose="020B0503020202020204" pitchFamily="34" charset="0"/>
              </a:rPr>
              <a:t> </a:t>
            </a:r>
            <a:r>
              <a:rPr lang="it-IT" sz="2800" b="1" dirty="0" smtClean="0">
                <a:latin typeface="Agency FB" panose="020B0503020202020204" pitchFamily="34" charset="0"/>
              </a:rPr>
              <a:t>fasi operative  </a:t>
            </a:r>
          </a:p>
          <a:p>
            <a:pPr algn="ctr"/>
            <a:r>
              <a:rPr lang="it-IT" sz="2800" b="1" dirty="0" smtClean="0">
                <a:latin typeface="Agency FB" panose="020B0503020202020204" pitchFamily="34" charset="0"/>
              </a:rPr>
              <a:t>selezione degli  strumenti </a:t>
            </a:r>
          </a:p>
          <a:p>
            <a:pPr algn="ctr"/>
            <a:r>
              <a:rPr lang="it-IT" sz="2800" b="1" dirty="0" smtClean="0">
                <a:latin typeface="Agency FB" panose="020B0503020202020204" pitchFamily="34" charset="0"/>
              </a:rPr>
              <a:t>igiene e sicurezza di attrezzature e ambiente </a:t>
            </a:r>
          </a:p>
          <a:p>
            <a:pPr algn="ctr"/>
            <a:r>
              <a:rPr lang="it-IT" sz="2800" b="1" dirty="0" smtClean="0">
                <a:latin typeface="Agency FB" panose="020B0503020202020204" pitchFamily="34" charset="0"/>
              </a:rPr>
              <a:t>ascolto attivo   </a:t>
            </a:r>
          </a:p>
          <a:p>
            <a:pPr algn="ctr"/>
            <a:r>
              <a:rPr lang="it-IT" sz="2800" b="1" dirty="0" smtClean="0">
                <a:latin typeface="Agency FB" panose="020B0503020202020204" pitchFamily="34" charset="0"/>
              </a:rPr>
              <a:t>gestione del tempo </a:t>
            </a:r>
          </a:p>
          <a:p>
            <a:pPr algn="ctr"/>
            <a:r>
              <a:rPr lang="it-IT" sz="2800" dirty="0" smtClean="0"/>
              <a:t> </a:t>
            </a:r>
          </a:p>
          <a:p>
            <a:pPr algn="ctr"/>
            <a:endParaRPr lang="it-IT" sz="2400" i="1" u="sng" dirty="0" smtClean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6</a:t>
            </a:fld>
            <a:endParaRPr lang="it-IT"/>
          </a:p>
        </p:txBody>
      </p:sp>
      <p:pic>
        <p:nvPicPr>
          <p:cNvPr id="5" name="Picture 2" descr="CFP logo"/>
          <p:cNvPicPr>
            <a:picLocks noChangeAspect="1" noChangeArrowheads="1"/>
          </p:cNvPicPr>
          <p:nvPr/>
        </p:nvPicPr>
        <p:blipFill>
          <a:blip r:embed="rId3" cstate="print"/>
          <a:srcRect t="-1042" b="-1042"/>
          <a:stretch>
            <a:fillRect/>
          </a:stretch>
        </p:blipFill>
        <p:spPr bwMode="auto">
          <a:xfrm>
            <a:off x="251520" y="6021288"/>
            <a:ext cx="499256" cy="57606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6" name="Picture 2" descr="CFP logo"/>
          <p:cNvPicPr>
            <a:picLocks noChangeAspect="1" noChangeArrowheads="1"/>
          </p:cNvPicPr>
          <p:nvPr/>
        </p:nvPicPr>
        <p:blipFill>
          <a:blip r:embed="rId3" cstate="print"/>
          <a:srcRect t="-1042" b="-1042"/>
          <a:stretch>
            <a:fillRect/>
          </a:stretch>
        </p:blipFill>
        <p:spPr bwMode="auto">
          <a:xfrm>
            <a:off x="179512" y="5849577"/>
            <a:ext cx="720080" cy="83086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/>
          </a:bodyPr>
          <a:lstStyle/>
          <a:p>
            <a:pPr marL="360363" indent="-360363"/>
            <a:r>
              <a:rPr lang="it-IT" sz="2600" dirty="0" smtClean="0">
                <a:latin typeface="+mn-lt"/>
                <a:ea typeface="+mn-ea"/>
                <a:cs typeface="+mn-cs"/>
              </a:rPr>
              <a:t>    </a:t>
            </a:r>
            <a:endParaRPr lang="it-IT" sz="26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79512" y="548680"/>
            <a:ext cx="8964488" cy="6120680"/>
          </a:xfrm>
        </p:spPr>
        <p:txBody>
          <a:bodyPr>
            <a:noAutofit/>
          </a:bodyPr>
          <a:lstStyle/>
          <a:p>
            <a:pPr algn="l"/>
            <a:r>
              <a:rPr lang="it-IT" sz="3200" i="1" dirty="0" smtClean="0">
                <a:latin typeface="Agency FB" panose="020B0503020202020204" pitchFamily="34" charset="0"/>
              </a:rPr>
              <a:t>L’ operatore del benessere, interviene, a </a:t>
            </a:r>
            <a:r>
              <a:rPr lang="it-IT" sz="3200" b="1" i="1" u="sng" dirty="0" smtClean="0">
                <a:latin typeface="Agency FB" panose="020B0503020202020204" pitchFamily="34" charset="0"/>
              </a:rPr>
              <a:t>livello esecutivo</a:t>
            </a:r>
            <a:r>
              <a:rPr lang="it-IT" sz="3200" i="1" dirty="0" smtClean="0">
                <a:latin typeface="Agency FB" panose="020B0503020202020204" pitchFamily="34" charset="0"/>
              </a:rPr>
              <a:t>, nel processo di trattamento dell’aspetto della </a:t>
            </a:r>
            <a:r>
              <a:rPr lang="it-IT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persona</a:t>
            </a:r>
            <a:r>
              <a:rPr lang="it-IT" sz="3200" i="1" dirty="0" smtClean="0">
                <a:latin typeface="Agency FB" panose="020B0503020202020204" pitchFamily="34" charset="0"/>
              </a:rPr>
              <a:t> con </a:t>
            </a:r>
            <a:r>
              <a:rPr lang="it-IT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autonomia</a:t>
            </a:r>
            <a:r>
              <a:rPr lang="it-IT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e </a:t>
            </a:r>
            <a:r>
              <a:rPr lang="it-IT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responsabilità </a:t>
            </a:r>
            <a:r>
              <a:rPr lang="it-IT" sz="3200" i="1" dirty="0" smtClean="0">
                <a:latin typeface="Agency FB" panose="020B0503020202020204" pitchFamily="34" charset="0"/>
              </a:rPr>
              <a:t>limitate a ciò che prevedono le </a:t>
            </a:r>
            <a:r>
              <a:rPr lang="it-IT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procedure</a:t>
            </a:r>
            <a:r>
              <a:rPr lang="it-IT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e le </a:t>
            </a:r>
            <a:r>
              <a:rPr lang="it-IT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metodiche </a:t>
            </a:r>
            <a:r>
              <a:rPr lang="it-IT" sz="3200" i="1" dirty="0" smtClean="0">
                <a:latin typeface="Agency FB" panose="020B0503020202020204" pitchFamily="34" charset="0"/>
              </a:rPr>
              <a:t>della sua operatività.  </a:t>
            </a:r>
          </a:p>
          <a:p>
            <a:pPr algn="ctr"/>
            <a:r>
              <a:rPr lang="it-IT" sz="3200" b="1" i="1" dirty="0" smtClean="0">
                <a:latin typeface="Agency FB" panose="020B0503020202020204" pitchFamily="34" charset="0"/>
              </a:rPr>
              <a:t>Parole chiave</a:t>
            </a:r>
          </a:p>
          <a:p>
            <a:pPr algn="ctr"/>
            <a:r>
              <a:rPr lang="it-IT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procedure e  metodiche</a:t>
            </a:r>
            <a:r>
              <a:rPr lang="it-IT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</a:t>
            </a:r>
          </a:p>
          <a:p>
            <a:pPr algn="ctr"/>
            <a:r>
              <a:rPr lang="it-IT" sz="3200" b="1" i="1" u="sng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Cosa viene richiesto all’allievo? </a:t>
            </a:r>
          </a:p>
          <a:p>
            <a:pPr algn="ctr"/>
            <a:endParaRPr lang="it-IT" sz="3200" b="1" i="1" u="sng" dirty="0" smtClean="0">
              <a:solidFill>
                <a:srgbClr val="FF0000"/>
              </a:solidFill>
              <a:latin typeface="Agency FB" panose="020B0503020202020204" pitchFamily="34" charset="0"/>
            </a:endParaRPr>
          </a:p>
          <a:p>
            <a:pPr algn="ctr"/>
            <a:r>
              <a:rPr lang="it-IT" sz="3200" b="1" dirty="0" smtClean="0">
                <a:latin typeface="Agency FB" panose="020B0503020202020204" pitchFamily="34" charset="0"/>
              </a:rPr>
              <a:t>sviluppo delle conoscenze e abilità relative a:</a:t>
            </a:r>
          </a:p>
          <a:p>
            <a:pPr algn="ctr"/>
            <a:r>
              <a:rPr lang="it-IT" sz="3200" b="1" cap="all" dirty="0" smtClean="0">
                <a:latin typeface="Agency FB" panose="020B0503020202020204" pitchFamily="34" charset="0"/>
              </a:rPr>
              <a:t> </a:t>
            </a:r>
            <a:r>
              <a:rPr lang="it-IT" sz="3200" b="1" dirty="0" smtClean="0">
                <a:latin typeface="Agency FB" panose="020B0503020202020204" pitchFamily="34" charset="0"/>
              </a:rPr>
              <a:t>sequenza di operazioni</a:t>
            </a:r>
            <a:endParaRPr lang="it-IT" sz="3200" b="1" cap="all" dirty="0" smtClean="0">
              <a:latin typeface="Agency FB" panose="020B0503020202020204" pitchFamily="34" charset="0"/>
            </a:endParaRPr>
          </a:p>
          <a:p>
            <a:pPr algn="ctr"/>
            <a:r>
              <a:rPr lang="it-IT" sz="3200" b="1" dirty="0" smtClean="0">
                <a:latin typeface="Agency FB" panose="020B0503020202020204" pitchFamily="34" charset="0"/>
              </a:rPr>
              <a:t>insieme organico di regole e di principi base</a:t>
            </a:r>
            <a:r>
              <a:rPr lang="it-IT" sz="2800" b="1" dirty="0" smtClean="0"/>
              <a:t>   </a:t>
            </a:r>
          </a:p>
          <a:p>
            <a:pPr algn="ctr"/>
            <a:r>
              <a:rPr lang="it-IT" sz="2400" b="1" dirty="0" smtClean="0"/>
              <a:t> </a:t>
            </a:r>
          </a:p>
          <a:p>
            <a:pPr algn="ctr"/>
            <a:endParaRPr lang="it-IT" sz="2400" i="1" u="sng" dirty="0" smtClean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7</a:t>
            </a:fld>
            <a:endParaRPr lang="it-IT"/>
          </a:p>
        </p:txBody>
      </p:sp>
      <p:pic>
        <p:nvPicPr>
          <p:cNvPr id="5" name="Picture 2" descr="CFP logo"/>
          <p:cNvPicPr>
            <a:picLocks noChangeAspect="1" noChangeArrowheads="1"/>
          </p:cNvPicPr>
          <p:nvPr/>
        </p:nvPicPr>
        <p:blipFill>
          <a:blip r:embed="rId3" cstate="print"/>
          <a:srcRect t="-1042" b="-1042"/>
          <a:stretch>
            <a:fillRect/>
          </a:stretch>
        </p:blipFill>
        <p:spPr bwMode="auto">
          <a:xfrm>
            <a:off x="251520" y="6021288"/>
            <a:ext cx="499256" cy="57606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6" name="Picture 2" descr="CFP logo"/>
          <p:cNvPicPr>
            <a:picLocks noChangeAspect="1" noChangeArrowheads="1"/>
          </p:cNvPicPr>
          <p:nvPr/>
        </p:nvPicPr>
        <p:blipFill>
          <a:blip r:embed="rId3" cstate="print"/>
          <a:srcRect t="-1042" b="-1042"/>
          <a:stretch>
            <a:fillRect/>
          </a:stretch>
        </p:blipFill>
        <p:spPr bwMode="auto">
          <a:xfrm>
            <a:off x="179512" y="5849577"/>
            <a:ext cx="720080" cy="83086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 fontScale="90000"/>
          </a:bodyPr>
          <a:lstStyle/>
          <a:p>
            <a:pPr algn="just"/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2800" i="1" dirty="0" smtClean="0"/>
              <a:t/>
            </a:r>
            <a:br>
              <a:rPr lang="it-IT" sz="2800" i="1" dirty="0" smtClean="0"/>
            </a:br>
            <a:r>
              <a:rPr lang="it-IT" sz="3100" i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La qualificazione nell’applicazione/utilizzo di metodologie di base, di strumenti e di informazioni consentono agli operatori di svolgere, a seconda dell’indirizzo, attività di trattamento e servizio (acconciatura ed estetica), relative al </a:t>
            </a:r>
            <a:r>
              <a:rPr lang="it-IT" sz="3100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benessere psico-fisico</a:t>
            </a:r>
            <a:r>
              <a:rPr lang="it-IT" sz="31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 </a:t>
            </a:r>
            <a:r>
              <a:rPr lang="it-IT" sz="3100" i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che non implicano prestazioni di carattere medico, curativo o sanitario, ma che favoriscono il mantenimento, il miglioramento e la protezione dell’aspetto della persona, con competenze negli ambiti dell’</a:t>
            </a:r>
            <a:r>
              <a:rPr lang="it-IT" sz="3100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accoglienza</a:t>
            </a:r>
            <a:r>
              <a:rPr lang="it-IT" sz="3100" i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, </a:t>
            </a:r>
            <a:r>
              <a:rPr lang="it-IT" sz="3100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dell’analisi dei bisogni</a:t>
            </a:r>
            <a:r>
              <a:rPr lang="it-IT" sz="31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, </a:t>
            </a:r>
            <a:r>
              <a:rPr lang="it-IT" sz="3100" i="1" dirty="0" smtClean="0">
                <a:solidFill>
                  <a:schemeClr val="tx1"/>
                </a:solidFill>
                <a:latin typeface="Agency FB" panose="020B0503020202020204" pitchFamily="34" charset="0"/>
              </a:rPr>
              <a:t>dell’acconciatura e </a:t>
            </a:r>
            <a:r>
              <a:rPr lang="it-IT" sz="31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del trattamento estetico di base e della collaborazione  nel funzionamento e alla </a:t>
            </a:r>
            <a:r>
              <a:rPr lang="it-IT" sz="31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promozione dell’esercizio</a:t>
            </a:r>
            <a:r>
              <a:rPr lang="it-IT" sz="2800" dirty="0" smtClean="0">
                <a:solidFill>
                  <a:schemeClr val="tx1"/>
                </a:solidFill>
              </a:rPr>
              <a:t/>
            </a:r>
            <a:br>
              <a:rPr lang="it-IT" sz="2800" dirty="0" smtClean="0">
                <a:solidFill>
                  <a:schemeClr val="tx1"/>
                </a:solidFill>
              </a:rPr>
            </a:br>
            <a:endParaRPr lang="it-IT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8</a:t>
            </a:fld>
            <a:endParaRPr lang="it-IT"/>
          </a:p>
        </p:txBody>
      </p:sp>
      <p:pic>
        <p:nvPicPr>
          <p:cNvPr id="7" name="Picture 2" descr="CFP logo"/>
          <p:cNvPicPr>
            <a:picLocks noChangeAspect="1" noChangeArrowheads="1"/>
          </p:cNvPicPr>
          <p:nvPr/>
        </p:nvPicPr>
        <p:blipFill>
          <a:blip r:embed="rId3" cstate="print"/>
          <a:srcRect t="-1042" b="-1042"/>
          <a:stretch>
            <a:fillRect/>
          </a:stretch>
        </p:blipFill>
        <p:spPr bwMode="auto">
          <a:xfrm>
            <a:off x="251520" y="6021288"/>
            <a:ext cx="499256" cy="57606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2" descr="CFP logo"/>
          <p:cNvPicPr>
            <a:picLocks noChangeAspect="1" noChangeArrowheads="1"/>
          </p:cNvPicPr>
          <p:nvPr/>
        </p:nvPicPr>
        <p:blipFill>
          <a:blip r:embed="rId3" cstate="print"/>
          <a:srcRect t="-1042" b="-1042"/>
          <a:stretch>
            <a:fillRect/>
          </a:stretch>
        </p:blipFill>
        <p:spPr bwMode="auto">
          <a:xfrm>
            <a:off x="179512" y="5849577"/>
            <a:ext cx="720080" cy="83086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Il valore di profili professionali normati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351936" cy="3843016"/>
          </a:xfrm>
        </p:spPr>
        <p:txBody>
          <a:bodyPr>
            <a:normAutofit fontScale="77500" lnSpcReduction="20000"/>
          </a:bodyPr>
          <a:lstStyle/>
          <a:p>
            <a:r>
              <a:rPr lang="it-IT" sz="4300" b="1" dirty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gency FB" panose="020B0503020202020204" pitchFamily="34" charset="0"/>
              </a:rPr>
              <a:t>Legge 1/90 Estetica   </a:t>
            </a:r>
          </a:p>
          <a:p>
            <a:r>
              <a:rPr lang="it-IT" sz="4300" b="1" dirty="0" smtClean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gency FB" panose="020B0503020202020204" pitchFamily="34" charset="0"/>
                <a:ea typeface="+mj-ea"/>
                <a:cs typeface="+mj-cs"/>
              </a:rPr>
              <a:t>Legge 174/05 Acconciatura</a:t>
            </a:r>
          </a:p>
          <a:p>
            <a:pPr algn="l"/>
            <a:r>
              <a:rPr lang="it-IT" sz="4400" b="1" dirty="0" smtClean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gency FB" panose="020B0503020202020204" pitchFamily="34" charset="0"/>
                <a:ea typeface="+mj-ea"/>
                <a:cs typeface="+mj-cs"/>
              </a:rPr>
              <a:t>Maggiori </a:t>
            </a:r>
            <a:r>
              <a:rPr lang="it-IT" sz="4400" b="1" dirty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gency FB" panose="020B0503020202020204" pitchFamily="34" charset="0"/>
                <a:ea typeface="+mj-ea"/>
                <a:cs typeface="+mj-cs"/>
              </a:rPr>
              <a:t>garanzie sul</a:t>
            </a:r>
          </a:p>
          <a:p>
            <a:pPr algn="l"/>
            <a:r>
              <a:rPr lang="it-IT" sz="4400" b="1" dirty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gency FB" panose="020B0503020202020204" pitchFamily="34" charset="0"/>
                <a:ea typeface="+mj-ea"/>
                <a:cs typeface="+mj-cs"/>
              </a:rPr>
              <a:t>riconoscimento della propria professionalità   </a:t>
            </a:r>
          </a:p>
          <a:p>
            <a:pPr algn="l"/>
            <a:r>
              <a:rPr lang="it-IT" sz="4400" b="1" dirty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gency FB" panose="020B0503020202020204" pitchFamily="34" charset="0"/>
                <a:ea typeface="+mj-ea"/>
                <a:cs typeface="+mj-cs"/>
              </a:rPr>
              <a:t>Competenze  specifiche riconosciute ma anche richieste</a:t>
            </a:r>
          </a:p>
          <a:p>
            <a:pPr algn="l"/>
            <a:r>
              <a:rPr lang="it-IT" sz="4400" b="1" dirty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gency FB" panose="020B0503020202020204" pitchFamily="34" charset="0"/>
                <a:ea typeface="+mj-ea"/>
                <a:cs typeface="+mj-cs"/>
              </a:rPr>
              <a:t>Presenza di un mercato del lavoro altamente selettivo</a:t>
            </a:r>
          </a:p>
          <a:p>
            <a:pPr algn="l"/>
            <a:r>
              <a:rPr lang="it-IT" sz="4400" b="1" dirty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gency FB" panose="020B0503020202020204" pitchFamily="34" charset="0"/>
                <a:ea typeface="+mj-ea"/>
                <a:cs typeface="+mj-cs"/>
              </a:rPr>
              <a:t>Nuove opportunità lavorative </a:t>
            </a:r>
          </a:p>
          <a:p>
            <a:pPr algn="l"/>
            <a:r>
              <a:rPr lang="it-IT" sz="4400" b="1" dirty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gency FB" panose="020B0503020202020204" pitchFamily="34" charset="0"/>
                <a:ea typeface="+mj-ea"/>
                <a:cs typeface="+mj-cs"/>
              </a:rPr>
              <a:t>Nuove opportunità </a:t>
            </a:r>
            <a:r>
              <a:rPr lang="it-IT" sz="4400" b="1" dirty="0" smtClean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gency FB" panose="020B0503020202020204" pitchFamily="34" charset="0"/>
                <a:ea typeface="+mj-ea"/>
                <a:cs typeface="+mj-cs"/>
              </a:rPr>
              <a:t>imprenditoriali</a:t>
            </a:r>
          </a:p>
          <a:p>
            <a:pPr algn="l"/>
            <a:endParaRPr lang="it-IT" sz="4300" b="1" dirty="0">
              <a:solidFill>
                <a:schemeClr val="tx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Agency FB" panose="020B0503020202020204" pitchFamily="34" charset="0"/>
              <a:ea typeface="+mj-ea"/>
              <a:cs typeface="+mj-cs"/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8904322"/>
      </p:ext>
    </p:extLst>
  </p:cSld>
  <p:clrMapOvr>
    <a:masterClrMapping/>
  </p:clrMapOvr>
  <p:transition spd="slow">
    <p:fade thruBlk="1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2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Città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1756</TotalTime>
  <Words>847</Words>
  <Application>Microsoft Office PowerPoint</Application>
  <PresentationFormat>Presentazione su schermo (4:3)</PresentationFormat>
  <Paragraphs>177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Tema1</vt:lpstr>
      <vt:lpstr>Presentazione standard di PowerPoint</vt:lpstr>
      <vt:lpstr>Presentazione delle  figure professionali  Operatore del Benessere   Estetista   Acconciatore </vt:lpstr>
      <vt:lpstr>    </vt:lpstr>
      <vt:lpstr>    </vt:lpstr>
      <vt:lpstr>    </vt:lpstr>
      <vt:lpstr>    </vt:lpstr>
      <vt:lpstr>    </vt:lpstr>
      <vt:lpstr>               La qualificazione nell’applicazione/utilizzo di metodologie di base, di strumenti e di informazioni consentono agli operatori di svolgere, a seconda dell’indirizzo, attività di trattamento e servizio (acconciatura ed estetica), relative al benessere psico-fisico che non implicano prestazioni di carattere medico, curativo o sanitario, ma che favoriscono il mantenimento, il miglioramento e la protezione dell’aspetto della persona, con competenze negli ambiti dell’accoglienza, dell’analisi dei bisogni, dell’acconciatura e del trattamento estetico di base e della collaborazione  nel funzionamento e alla promozione dell’esercizio </vt:lpstr>
      <vt:lpstr>Il valore di profili professionali normati  </vt:lpstr>
      <vt:lpstr>La struttura del percorso:   sbocchi formativi e titoli </vt:lpstr>
      <vt:lpstr>Cosa non deve essere sottovalutato dai  genitori e dai ragazzi   </vt:lpstr>
      <vt:lpstr>Gli sbocchi lavorativi </vt:lpstr>
      <vt:lpstr>Gli sbocchi lavorativi </vt:lpstr>
      <vt:lpstr>Gli sbocchi lavorativi </vt:lpstr>
      <vt:lpstr>Presentazione standard di PowerPoint</vt:lpstr>
      <vt:lpstr> </vt:lpstr>
      <vt:lpstr>Cosa non deve essere sottovalutato dai  Genitori e dai Ragazzi   </vt:lpstr>
      <vt:lpstr>  Consigli utili ai Genitori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Antonella Colombo</dc:creator>
  <cp:lastModifiedBy>Antonella Colombo</cp:lastModifiedBy>
  <cp:revision>322</cp:revision>
  <dcterms:modified xsi:type="dcterms:W3CDTF">2016-01-18T10:06:12Z</dcterms:modified>
</cp:coreProperties>
</file>