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8" r:id="rId2"/>
    <p:sldId id="268" r:id="rId3"/>
    <p:sldId id="269" r:id="rId4"/>
    <p:sldId id="270" r:id="rId5"/>
  </p:sldIdLst>
  <p:sldSz cx="9144000" cy="6858000" type="screen4x3"/>
  <p:notesSz cx="6807200" cy="9906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598" autoAdjust="0"/>
  </p:normalViewPr>
  <p:slideViewPr>
    <p:cSldViewPr>
      <p:cViewPr>
        <p:scale>
          <a:sx n="70" d="100"/>
          <a:sy n="70" d="100"/>
        </p:scale>
        <p:origin x="-1572" y="-4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19D583-C62F-474F-83CE-488233849F34}" type="datetimeFigureOut">
              <a:rPr lang="it-IT" smtClean="0"/>
              <a:pPr/>
              <a:t>18/01/2016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9787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5838" y="9408981"/>
            <a:ext cx="2949787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CD94AB-AD16-40A2-9550-39400932E62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75674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D64581-ACE7-47A9-9D98-80AD61EAA70E}" type="datetimeFigureOut">
              <a:rPr lang="it-IT" smtClean="0"/>
              <a:pPr/>
              <a:t>18/01/2016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2710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0720" y="4705350"/>
            <a:ext cx="5445760" cy="4457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9787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5838" y="9408981"/>
            <a:ext cx="2949787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F3B7F0-DDDA-4DB4-896C-1E5128DF3FF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2112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i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050327-8BF7-4C80-85F3-94B4F97793B4}" type="slidenum">
              <a:rPr lang="it-IT" smtClean="0"/>
              <a:pPr/>
              <a:t>1</a:t>
            </a:fld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i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050327-8BF7-4C80-85F3-94B4F97793B4}" type="slidenum">
              <a:rPr lang="it-IT" smtClean="0"/>
              <a:pPr/>
              <a:t>2</a:t>
            </a:fld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i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050327-8BF7-4C80-85F3-94B4F97793B4}" type="slidenum">
              <a:rPr lang="it-IT" smtClean="0"/>
              <a:pPr/>
              <a:t>3</a:t>
            </a:fld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i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050327-8BF7-4C80-85F3-94B4F97793B4}" type="slidenum">
              <a:rPr lang="it-IT" smtClean="0"/>
              <a:pPr/>
              <a:t>4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angolo isosce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4B6055F8-1D02-4417-9241-55C834FD9970}" type="datetimeFigureOut">
              <a:rPr lang="it-IT" smtClean="0"/>
              <a:pPr/>
              <a:t>18/01/2016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slow">
    <p:fade thruBlk="1"/>
    <p:sndAc>
      <p:stSnd>
        <p:snd r:embed="rId1" name="suction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18/01/2016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slow">
    <p:fade thruBlk="1"/>
    <p:sndAc>
      <p:stSnd>
        <p:snd r:embed="rId1" name="suction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18/01/2016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slow">
    <p:fade thruBlk="1"/>
    <p:sndAc>
      <p:stSnd>
        <p:snd r:embed="rId1" name="suction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4B6055F8-1D02-4417-9241-55C834FD9970}" type="datetimeFigureOut">
              <a:rPr lang="it-IT" smtClean="0"/>
              <a:pPr/>
              <a:t>18/01/2016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slow">
    <p:fade thruBlk="1"/>
    <p:sndAc>
      <p:stSnd>
        <p:snd r:embed="rId1" name="suction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angolo rettangolo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angolo isosce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4B6055F8-1D02-4417-9241-55C834FD9970}" type="datetimeFigureOut">
              <a:rPr lang="it-IT" smtClean="0"/>
              <a:pPr/>
              <a:t>18/01/2016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cxnSp>
        <p:nvCxnSpPr>
          <p:cNvPr id="11" name="Connettore 1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1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 thruBlk="1"/>
    <p:sndAc>
      <p:stSnd>
        <p:snd r:embed="rId1" name="suction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B6055F8-1D02-4417-9241-55C834FD9970}" type="datetimeFigureOut">
              <a:rPr lang="it-IT" smtClean="0"/>
              <a:pPr/>
              <a:t>18/01/2016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slow">
    <p:fade thruBlk="1"/>
    <p:sndAc>
      <p:stSnd>
        <p:snd r:embed="rId1" name="suction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4B6055F8-1D02-4417-9241-55C834FD9970}" type="datetimeFigureOut">
              <a:rPr lang="it-IT" smtClean="0"/>
              <a:pPr/>
              <a:t>18/01/2016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 thruBlk="1"/>
    <p:sndAc>
      <p:stSnd>
        <p:snd r:embed="rId1" name="suction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18/01/2016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slow">
    <p:fade thruBlk="1"/>
    <p:sndAc>
      <p:stSnd>
        <p:snd r:embed="rId1" name="suction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B6055F8-1D02-4417-9241-55C834FD9970}" type="datetimeFigureOut">
              <a:rPr lang="it-IT" smtClean="0"/>
              <a:pPr/>
              <a:t>18/01/2016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slow">
    <p:fade thruBlk="1"/>
    <p:sndAc>
      <p:stSnd>
        <p:snd r:embed="rId1" name="suction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4B6055F8-1D02-4417-9241-55C834FD9970}" type="datetimeFigureOut">
              <a:rPr lang="it-IT" smtClean="0"/>
              <a:pPr/>
              <a:t>18/01/2016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 thruBlk="1"/>
    <p:sndAc>
      <p:stSnd>
        <p:snd r:embed="rId1" name="suction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B6055F8-1D02-4417-9241-55C834FD9970}" type="datetimeFigureOut">
              <a:rPr lang="it-IT" smtClean="0"/>
              <a:pPr/>
              <a:t>18/01/2016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 thruBlk="1"/>
    <p:sndAc>
      <p:stSnd>
        <p:snd r:embed="rId1" name="suction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olo rettangolo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nettore 1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1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18/01/2016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it-IT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fade thruBlk="1"/>
    <p:sndAc>
      <p:stSnd>
        <p:snd r:embed="rId13" name="suction.wav"/>
      </p:stSnd>
    </p:sndAc>
  </p:transition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piramide/" TargetMode="External"/><Relationship Id="rId4" Type="http://schemas.openxmlformats.org/officeDocument/2006/relationships/hyperlink" Target="http://www.academiabarilla.it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magazine.expo2015.org/cs/Exponet/it/gusto/le-10-regole-del--pasticciere-di-iginio-massari" TargetMode="External"/><Relationship Id="rId5" Type="http://schemas.openxmlformats.org/officeDocument/2006/relationships/hyperlink" Target="http://www.laboratoriomassari.it/errori/frolla-perfetta-ed-errori-da-evitare/" TargetMode="External"/><Relationship Id="rId4" Type="http://schemas.openxmlformats.org/officeDocument/2006/relationships/hyperlink" Target="http://www.laboratoriomassari.it/video/viaggio-tra-i-dolci-lombardi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piramid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11560" y="3284984"/>
            <a:ext cx="7051552" cy="1500198"/>
          </a:xfrm>
        </p:spPr>
        <p:txBody>
          <a:bodyPr/>
          <a:lstStyle/>
          <a:p>
            <a:endParaRPr lang="it-IT" b="1" dirty="0" smtClean="0"/>
          </a:p>
          <a:p>
            <a:endParaRPr lang="it-IT" b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807240A-31A1-4D79-B269-A5D63F9C6CF4}" type="slidenum">
              <a:rPr lang="it-IT" smtClean="0"/>
              <a:pPr/>
              <a:t>1</a:t>
            </a:fld>
            <a:endParaRPr lang="it-IT" dirty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11" name="Segnaposto data 5"/>
          <p:cNvSpPr txBox="1">
            <a:spLocks/>
          </p:cNvSpPr>
          <p:nvPr/>
        </p:nvSpPr>
        <p:spPr>
          <a:xfrm>
            <a:off x="1357290" y="6207147"/>
            <a:ext cx="5791200" cy="365125"/>
          </a:xfrm>
          <a:prstGeom prst="rect">
            <a:avLst/>
          </a:prstGeom>
        </p:spPr>
        <p:txBody>
          <a:bodyPr vert="horz" tIns="0" bIns="0" anchor="t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4994" name="Picture 2"/>
          <p:cNvPicPr>
            <a:picLocks noChangeAspect="1" noChangeArrowheads="1"/>
          </p:cNvPicPr>
          <p:nvPr/>
        </p:nvPicPr>
        <p:blipFill>
          <a:blip r:embed="rId4" cstate="print"/>
          <a:srcRect l="5294" t="4630" r="13529" b="14351"/>
          <a:stretch>
            <a:fillRect/>
          </a:stretch>
        </p:blipFill>
        <p:spPr bwMode="auto">
          <a:xfrm>
            <a:off x="1500166" y="785794"/>
            <a:ext cx="3286148" cy="250033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17" name="Rettangolo 16"/>
          <p:cNvSpPr/>
          <p:nvPr/>
        </p:nvSpPr>
        <p:spPr>
          <a:xfrm>
            <a:off x="0" y="3786190"/>
            <a:ext cx="91440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it-IT" sz="3200" b="1" spc="150" dirty="0" smtClean="0">
                <a:ln w="11430"/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Settore Alimentazione </a:t>
            </a:r>
          </a:p>
          <a:p>
            <a:pPr algn="ctr"/>
            <a:r>
              <a:rPr lang="it-IT" sz="2800" i="1" cap="none" spc="150" dirty="0" smtClean="0">
                <a:ln w="11430"/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MATERIALE DI CONSULTAZIONE </a:t>
            </a:r>
          </a:p>
          <a:p>
            <a:pPr algn="ctr"/>
            <a:r>
              <a:rPr lang="it-IT" sz="2800" i="1" cap="none" spc="150" dirty="0" smtClean="0">
                <a:ln w="11430"/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 PREPARARSI AI TEST MOTIVAZIONALI </a:t>
            </a:r>
          </a:p>
        </p:txBody>
      </p:sp>
    </p:spTree>
  </p:cSld>
  <p:clrMapOvr>
    <a:masterClrMapping/>
  </p:clrMapOvr>
  <p:transition spd="slow">
    <p:fade thruBlk="1"/>
    <p:sndAc>
      <p:stSnd>
        <p:snd r:embed="rId3" name="suction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807240A-31A1-4D79-B269-A5D63F9C6CF4}" type="slidenum">
              <a:rPr lang="it-IT" smtClean="0"/>
              <a:pPr/>
              <a:t>2</a:t>
            </a:fld>
            <a:endParaRPr lang="it-IT" dirty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11" name="Segnaposto data 5"/>
          <p:cNvSpPr txBox="1">
            <a:spLocks/>
          </p:cNvSpPr>
          <p:nvPr/>
        </p:nvSpPr>
        <p:spPr>
          <a:xfrm>
            <a:off x="1357290" y="6207147"/>
            <a:ext cx="5791200" cy="365125"/>
          </a:xfrm>
          <a:prstGeom prst="rect">
            <a:avLst/>
          </a:prstGeom>
        </p:spPr>
        <p:txBody>
          <a:bodyPr vert="horz" tIns="0" bIns="0" anchor="t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395536" y="764704"/>
            <a:ext cx="39982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it-IT" dirty="0" smtClean="0"/>
              <a:t>TEST MOTIVAZIONALE DI SELEZIONE</a:t>
            </a:r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683568" y="1278485"/>
            <a:ext cx="792088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sz="2400" dirty="0" smtClean="0"/>
              <a:t>Preparazione pasti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dirty="0" smtClean="0">
                <a:hlinkClick r:id="rId4"/>
              </a:rPr>
              <a:t>www.academiabarilla.it</a:t>
            </a:r>
            <a:r>
              <a:rPr lang="it-IT" dirty="0" smtClean="0"/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dirty="0" smtClean="0"/>
              <a:t>Nel sito dell’</a:t>
            </a:r>
            <a:r>
              <a:rPr lang="it-IT" dirty="0" err="1" smtClean="0"/>
              <a:t>Academia</a:t>
            </a:r>
            <a:r>
              <a:rPr lang="it-IT" dirty="0" smtClean="0"/>
              <a:t> Barilla selezionare la voce “The </a:t>
            </a:r>
            <a:r>
              <a:rPr lang="it-IT" dirty="0" err="1" smtClean="0"/>
              <a:t>italian</a:t>
            </a:r>
            <a:r>
              <a:rPr lang="it-IT" dirty="0" smtClean="0"/>
              <a:t> </a:t>
            </a:r>
            <a:r>
              <a:rPr lang="it-IT" dirty="0" err="1" smtClean="0"/>
              <a:t>food</a:t>
            </a:r>
            <a:r>
              <a:rPr lang="it-IT" dirty="0" smtClean="0"/>
              <a:t> </a:t>
            </a:r>
            <a:r>
              <a:rPr lang="it-IT" dirty="0" err="1" smtClean="0"/>
              <a:t>Academy</a:t>
            </a:r>
            <a:r>
              <a:rPr lang="it-IT" dirty="0" smtClean="0"/>
              <a:t>”, a seguire “La tradizione regionale italiana” quindi “Lombardia”, “Piemonte”, Toscana, “Sicilia”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dirty="0" smtClean="0">
                <a:hlinkClick r:id="rId5"/>
              </a:rPr>
              <a:t>www.piramidealimentare.it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dirty="0" smtClean="0"/>
              <a:t>Nel sito selezionare nella parte interna alla piramide le schede descrittive di: Frutta, Ortaggi, </a:t>
            </a:r>
            <a:r>
              <a:rPr lang="it-IT" dirty="0" err="1" smtClean="0"/>
              <a:t>Riso-pasta</a:t>
            </a:r>
            <a:r>
              <a:rPr lang="it-IT" dirty="0" smtClean="0"/>
              <a:t>,Pane, Carne, Latte, Dolci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b="1" dirty="0" smtClean="0"/>
              <a:t>Visionare: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dirty="0" smtClean="0"/>
              <a:t>storie di grandi chef – Andrea </a:t>
            </a:r>
            <a:r>
              <a:rPr lang="it-IT" dirty="0" err="1" smtClean="0"/>
              <a:t>Berton–</a:t>
            </a:r>
            <a:r>
              <a:rPr lang="it-IT" dirty="0" smtClean="0"/>
              <a:t> </a:t>
            </a:r>
            <a:r>
              <a:rPr lang="it-IT" dirty="0" err="1" smtClean="0"/>
              <a:t>You</a:t>
            </a:r>
            <a:r>
              <a:rPr lang="it-IT" dirty="0" smtClean="0"/>
              <a:t> Tube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dirty="0" smtClean="0"/>
              <a:t>Storie di grandi chef – Davide </a:t>
            </a:r>
            <a:r>
              <a:rPr lang="it-IT" dirty="0" err="1" smtClean="0"/>
              <a:t>Scabin-</a:t>
            </a:r>
            <a:r>
              <a:rPr lang="it-IT" dirty="0" smtClean="0"/>
              <a:t> </a:t>
            </a:r>
            <a:r>
              <a:rPr lang="it-IT" dirty="0" err="1" smtClean="0"/>
              <a:t>You</a:t>
            </a:r>
            <a:r>
              <a:rPr lang="it-IT" dirty="0" smtClean="0"/>
              <a:t> Tube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dirty="0" smtClean="0"/>
              <a:t>Storie di grandi chef – Carlo </a:t>
            </a:r>
            <a:r>
              <a:rPr lang="it-IT" dirty="0" err="1" smtClean="0"/>
              <a:t>Cracco</a:t>
            </a:r>
            <a:r>
              <a:rPr lang="it-IT" dirty="0" smtClean="0"/>
              <a:t> – </a:t>
            </a:r>
            <a:r>
              <a:rPr lang="it-IT" dirty="0" err="1" smtClean="0"/>
              <a:t>You</a:t>
            </a:r>
            <a:r>
              <a:rPr lang="it-IT" dirty="0" smtClean="0"/>
              <a:t> Tube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dirty="0" smtClean="0"/>
          </a:p>
        </p:txBody>
      </p:sp>
    </p:spTree>
  </p:cSld>
  <p:clrMapOvr>
    <a:masterClrMapping/>
  </p:clrMapOvr>
  <p:transition spd="slow">
    <p:fade thruBlk="1"/>
    <p:sndAc>
      <p:stSnd>
        <p:snd r:embed="rId3" name="suction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807240A-31A1-4D79-B269-A5D63F9C6CF4}" type="slidenum">
              <a:rPr lang="it-IT" smtClean="0"/>
              <a:pPr/>
              <a:t>3</a:t>
            </a:fld>
            <a:endParaRPr lang="it-IT" dirty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11" name="Segnaposto data 5"/>
          <p:cNvSpPr txBox="1">
            <a:spLocks/>
          </p:cNvSpPr>
          <p:nvPr/>
        </p:nvSpPr>
        <p:spPr>
          <a:xfrm>
            <a:off x="1357290" y="6207147"/>
            <a:ext cx="5791200" cy="365125"/>
          </a:xfrm>
          <a:prstGeom prst="rect">
            <a:avLst/>
          </a:prstGeom>
        </p:spPr>
        <p:txBody>
          <a:bodyPr vert="horz" tIns="0" bIns="0" anchor="t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395536" y="764704"/>
            <a:ext cx="39982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it-IT" dirty="0" smtClean="0"/>
              <a:t>TEST MOTIVAZIONALE DI SELEZIONE</a:t>
            </a:r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683568" y="2052711"/>
            <a:ext cx="792088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dirty="0" smtClean="0"/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2400" dirty="0"/>
              <a:t>Panificatore - pasticcere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b="1" dirty="0"/>
              <a:t>Visionare: </a:t>
            </a:r>
          </a:p>
          <a:p>
            <a:r>
              <a:rPr lang="it-IT" dirty="0"/>
              <a:t>VIDEO DI IGINIO MASSARI “VIAGGIO TRA I DOLCI LOMBARDI</a:t>
            </a:r>
          </a:p>
          <a:p>
            <a:r>
              <a:rPr lang="it-IT" u="sng" dirty="0">
                <a:hlinkClick r:id="rId4"/>
              </a:rPr>
              <a:t>http://www.laboratoriomassari.it/video/viaggio-tra-i-dolci-lombardi/</a:t>
            </a:r>
            <a:endParaRPr lang="it-IT" dirty="0"/>
          </a:p>
          <a:p>
            <a:r>
              <a:rPr lang="it-IT" dirty="0"/>
              <a:t> </a:t>
            </a:r>
          </a:p>
          <a:p>
            <a:r>
              <a:rPr lang="it-IT" dirty="0"/>
              <a:t>IGINIO MASSARI: LA FROLLA</a:t>
            </a:r>
          </a:p>
          <a:p>
            <a:r>
              <a:rPr lang="it-IT" u="sng" dirty="0">
                <a:hlinkClick r:id="rId5"/>
              </a:rPr>
              <a:t>http://www.laboratoriomassari.it/errori/frolla-perfetta-ed-errori-da-evitare/</a:t>
            </a:r>
            <a:endParaRPr lang="it-IT" dirty="0"/>
          </a:p>
          <a:p>
            <a:r>
              <a:rPr lang="it-IT" dirty="0"/>
              <a:t> </a:t>
            </a:r>
          </a:p>
          <a:p>
            <a:r>
              <a:rPr lang="it-IT" dirty="0"/>
              <a:t>IGINIO MASSARI: LE 10 REGOLE DEL PASTICCIERE</a:t>
            </a:r>
          </a:p>
          <a:p>
            <a:r>
              <a:rPr lang="it-IT" u="sng" dirty="0">
                <a:hlinkClick r:id="rId6"/>
              </a:rPr>
              <a:t>http://magazine.expo2015.org/cs/Exponet/it/gusto/le-10-regole-del--pasticciere-di-iginio-massari</a:t>
            </a:r>
            <a:endParaRPr lang="it-IT" dirty="0"/>
          </a:p>
        </p:txBody>
      </p:sp>
    </p:spTree>
  </p:cSld>
  <p:clrMapOvr>
    <a:masterClrMapping/>
  </p:clrMapOvr>
  <p:transition spd="slow">
    <p:fade thruBlk="1"/>
    <p:sndAc>
      <p:stSnd>
        <p:snd r:embed="rId3" name="suction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807240A-31A1-4D79-B269-A5D63F9C6CF4}" type="slidenum">
              <a:rPr lang="it-IT" smtClean="0"/>
              <a:pPr/>
              <a:t>4</a:t>
            </a:fld>
            <a:endParaRPr lang="it-IT" dirty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11" name="Segnaposto data 5"/>
          <p:cNvSpPr txBox="1">
            <a:spLocks/>
          </p:cNvSpPr>
          <p:nvPr/>
        </p:nvSpPr>
        <p:spPr>
          <a:xfrm>
            <a:off x="1357290" y="6207147"/>
            <a:ext cx="5791200" cy="365125"/>
          </a:xfrm>
          <a:prstGeom prst="rect">
            <a:avLst/>
          </a:prstGeom>
        </p:spPr>
        <p:txBody>
          <a:bodyPr vert="horz" tIns="0" bIns="0" anchor="t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395536" y="764704"/>
            <a:ext cx="39982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it-IT" dirty="0" smtClean="0"/>
              <a:t>TEST MOTIVAZIONALE DI SELEZIONE</a:t>
            </a: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683568" y="1628800"/>
            <a:ext cx="7920880" cy="4062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2400" dirty="0" smtClean="0"/>
              <a:t>Servizi di sala bar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dirty="0" smtClean="0"/>
              <a:t>www.salabar.it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dirty="0" smtClean="0"/>
              <a:t>Nel sito selezionare la voce B. professione cameriere e a seguire: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dirty="0" smtClean="0"/>
              <a:t>B5 Mise en place e successivi B5.1 – B5.2 –B5.5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dirty="0" smtClean="0"/>
              <a:t>B8 La comanda e successivi B8.1 –B8.1.1-B8.1.2 – B8.1.3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dirty="0" smtClean="0"/>
              <a:t>B1 La ristorazione veloce e lo staff di sala B1.3-B1.3.1-B1.3.2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dirty="0" smtClean="0">
                <a:hlinkClick r:id="rId4"/>
              </a:rPr>
              <a:t>www.piramidealimentare.it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dirty="0" smtClean="0"/>
              <a:t>Nel sito selezionare nella parte interna alla piramide le schede descrittive di: Frutta, Ortaggi, </a:t>
            </a:r>
            <a:r>
              <a:rPr lang="it-IT" dirty="0" err="1" smtClean="0"/>
              <a:t>Riso-pasta</a:t>
            </a:r>
            <a:r>
              <a:rPr lang="it-IT" dirty="0" smtClean="0"/>
              <a:t>,Pane, Carne, Latte, Dolci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dirty="0" smtClean="0"/>
          </a:p>
        </p:txBody>
      </p:sp>
    </p:spTree>
  </p:cSld>
  <p:clrMapOvr>
    <a:masterClrMapping/>
  </p:clrMapOvr>
  <p:transition spd="slow">
    <p:fade thruBlk="1"/>
    <p:sndAc>
      <p:stSnd>
        <p:snd r:embed="rId3" name="suction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Personalizzato 10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DA0000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2025</TotalTime>
  <Words>215</Words>
  <Application>Microsoft Office PowerPoint</Application>
  <PresentationFormat>Presentazione su schermo (4:3)</PresentationFormat>
  <Paragraphs>49</Paragraphs>
  <Slides>4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5" baseType="lpstr">
      <vt:lpstr>Verve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Claudia</dc:creator>
  <cp:lastModifiedBy>Antonella Colombo</cp:lastModifiedBy>
  <cp:revision>236</cp:revision>
  <dcterms:modified xsi:type="dcterms:W3CDTF">2016-01-18T10:12:40Z</dcterms:modified>
</cp:coreProperties>
</file>